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753600" cy="7315200"/>
  <p:notesSz cx="6858000" cy="9144000"/>
  <p:embeddedFontLst>
    <p:embeddedFont>
      <p:font typeface="Heading Now 61-68" panose="020B0604020202020204" charset="0"/>
      <p:regular r:id="rId20"/>
    </p:embeddedFont>
    <p:embeddedFont>
      <p:font typeface="Norwester" panose="020B0604020202020204" charset="0"/>
      <p:regular r:id="rId21"/>
    </p:embeddedFont>
    <p:embeddedFont>
      <p:font typeface="Poppins Bold" panose="020B0604020202020204" charset="0"/>
      <p:regular r:id="rId22"/>
    </p:embeddedFont>
    <p:embeddedFont>
      <p:font typeface="Poppins Bold Italics" panose="020B0604020202020204" charset="0"/>
      <p:regular r:id="rId23"/>
    </p:embeddedFont>
    <p:embeddedFont>
      <p:font typeface="Poppins Ultra-Bold Italics" panose="020B0604020202020204" charset="0"/>
      <p:regular r:id="rId24"/>
    </p:embeddedFont>
    <p:embeddedFont>
      <p:font typeface="Roboto Bold" panose="020B0604020202020204" charset="0"/>
      <p:regular r:id="rId25"/>
    </p:embeddedFont>
    <p:embeddedFont>
      <p:font typeface="Roboto Bold Italics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159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7.pn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66025" y="-409118"/>
            <a:ext cx="4603004" cy="2594262"/>
            <a:chOff x="0" y="0"/>
            <a:chExt cx="1963672" cy="1106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3672" cy="1106729"/>
            </a:xfrm>
            <a:custGeom>
              <a:avLst/>
              <a:gdLst/>
              <a:ahLst/>
              <a:cxnLst/>
              <a:rect l="l" t="t" r="r" b="b"/>
              <a:pathLst>
                <a:path w="1963672" h="1106729">
                  <a:moveTo>
                    <a:pt x="0" y="0"/>
                  </a:moveTo>
                  <a:lnTo>
                    <a:pt x="1963672" y="0"/>
                  </a:lnTo>
                  <a:lnTo>
                    <a:pt x="1963672" y="1106729"/>
                  </a:lnTo>
                  <a:lnTo>
                    <a:pt x="0" y="1106729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963672" cy="1135304"/>
            </a:xfrm>
            <a:prstGeom prst="rect">
              <a:avLst/>
            </a:prstGeom>
          </p:spPr>
          <p:txBody>
            <a:bodyPr lIns="42675" tIns="42675" rIns="42675" bIns="42675" rtlCol="0" anchor="ctr"/>
            <a:lstStyle/>
            <a:p>
              <a:pPr algn="ctr">
                <a:lnSpc>
                  <a:spcPts val="2048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765687" y="2506869"/>
            <a:ext cx="2703959" cy="4865481"/>
          </a:xfrm>
          <a:custGeom>
            <a:avLst/>
            <a:gdLst/>
            <a:ahLst/>
            <a:cxnLst/>
            <a:rect l="l" t="t" r="r" b="b"/>
            <a:pathLst>
              <a:path w="2703959" h="4865481">
                <a:moveTo>
                  <a:pt x="0" y="0"/>
                </a:moveTo>
                <a:lnTo>
                  <a:pt x="2703958" y="0"/>
                </a:lnTo>
                <a:lnTo>
                  <a:pt x="2703958" y="4865481"/>
                </a:lnTo>
                <a:lnTo>
                  <a:pt x="0" y="48654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7949" r="-41928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6" name="Freeform 6"/>
          <p:cNvSpPr/>
          <p:nvPr/>
        </p:nvSpPr>
        <p:spPr>
          <a:xfrm flipH="1">
            <a:off x="1256471" y="2580260"/>
            <a:ext cx="2779610" cy="4725576"/>
          </a:xfrm>
          <a:custGeom>
            <a:avLst/>
            <a:gdLst/>
            <a:ahLst/>
            <a:cxnLst/>
            <a:rect l="l" t="t" r="r" b="b"/>
            <a:pathLst>
              <a:path w="2779610" h="4725576">
                <a:moveTo>
                  <a:pt x="2779610" y="0"/>
                </a:moveTo>
                <a:lnTo>
                  <a:pt x="0" y="0"/>
                </a:lnTo>
                <a:lnTo>
                  <a:pt x="0" y="4725577"/>
                </a:lnTo>
                <a:lnTo>
                  <a:pt x="2779610" y="4725577"/>
                </a:lnTo>
                <a:lnTo>
                  <a:pt x="2779610" y="0"/>
                </a:lnTo>
                <a:close/>
              </a:path>
            </a:pathLst>
          </a:custGeom>
          <a:blipFill>
            <a:blip r:embed="rId3"/>
            <a:stretch>
              <a:fillRect l="-136833" r="-65404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7" name="AutoShape 7"/>
          <p:cNvSpPr/>
          <p:nvPr/>
        </p:nvSpPr>
        <p:spPr>
          <a:xfrm flipH="1" flipV="1">
            <a:off x="3963725" y="3571641"/>
            <a:ext cx="0" cy="1138666"/>
          </a:xfrm>
          <a:prstGeom prst="line">
            <a:avLst/>
          </a:prstGeom>
          <a:ln w="38100" cap="rnd">
            <a:solidFill>
              <a:srgbClr val="CE01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8" name="AutoShape 8"/>
          <p:cNvSpPr/>
          <p:nvPr/>
        </p:nvSpPr>
        <p:spPr>
          <a:xfrm>
            <a:off x="3963575" y="4693551"/>
            <a:ext cx="757221" cy="0"/>
          </a:xfrm>
          <a:prstGeom prst="line">
            <a:avLst/>
          </a:prstGeom>
          <a:ln w="38100" cap="rnd">
            <a:solidFill>
              <a:srgbClr val="CE01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9" name="AutoShape 9"/>
          <p:cNvSpPr/>
          <p:nvPr/>
        </p:nvSpPr>
        <p:spPr>
          <a:xfrm>
            <a:off x="5503171" y="4693551"/>
            <a:ext cx="757221" cy="0"/>
          </a:xfrm>
          <a:prstGeom prst="line">
            <a:avLst/>
          </a:prstGeom>
          <a:ln w="38100" cap="rnd">
            <a:solidFill>
              <a:srgbClr val="CE01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10" name="AutoShape 10"/>
          <p:cNvSpPr/>
          <p:nvPr/>
        </p:nvSpPr>
        <p:spPr>
          <a:xfrm flipH="1" flipV="1">
            <a:off x="6240589" y="3559391"/>
            <a:ext cx="0" cy="1138666"/>
          </a:xfrm>
          <a:prstGeom prst="line">
            <a:avLst/>
          </a:prstGeom>
          <a:ln w="38100" cap="rnd">
            <a:solidFill>
              <a:srgbClr val="CE01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11" name="TextBox 11"/>
          <p:cNvSpPr txBox="1"/>
          <p:nvPr/>
        </p:nvSpPr>
        <p:spPr>
          <a:xfrm>
            <a:off x="4102756" y="3949708"/>
            <a:ext cx="1985349" cy="464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4"/>
              </a:lnSpc>
              <a:spcBef>
                <a:spcPct val="0"/>
              </a:spcBef>
            </a:pPr>
            <a:r>
              <a:rPr lang="en-US" sz="2624">
                <a:solidFill>
                  <a:srgbClr val="25201E"/>
                </a:solidFill>
                <a:latin typeface="Poppins Bold"/>
              </a:rPr>
              <a:t>9:00 - 12:00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05752" y="3678014"/>
            <a:ext cx="628188" cy="37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7"/>
              </a:lnSpc>
              <a:spcBef>
                <a:spcPct val="0"/>
              </a:spcBef>
            </a:pPr>
            <a:r>
              <a:rPr lang="en-US" sz="2126">
                <a:solidFill>
                  <a:srgbClr val="25201E"/>
                </a:solidFill>
                <a:latin typeface="Poppins Bold"/>
              </a:rPr>
              <a:t>JUN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96407" y="3678014"/>
            <a:ext cx="329759" cy="37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7"/>
              </a:lnSpc>
              <a:spcBef>
                <a:spcPct val="0"/>
              </a:spcBef>
            </a:pPr>
            <a:r>
              <a:rPr lang="en-US" sz="2126">
                <a:solidFill>
                  <a:srgbClr val="25201E"/>
                </a:solidFill>
                <a:latin typeface="Poppins Bold"/>
              </a:rPr>
              <a:t>28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393787" y="3678014"/>
            <a:ext cx="676569" cy="37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7"/>
              </a:lnSpc>
              <a:spcBef>
                <a:spcPct val="0"/>
              </a:spcBef>
            </a:pPr>
            <a:r>
              <a:rPr lang="en-US" sz="2126">
                <a:solidFill>
                  <a:srgbClr val="25201E"/>
                </a:solidFill>
                <a:latin typeface="Poppins Bold"/>
              </a:rPr>
              <a:t>2024</a:t>
            </a:r>
          </a:p>
        </p:txBody>
      </p:sp>
      <p:sp>
        <p:nvSpPr>
          <p:cNvPr id="15" name="AutoShape 15"/>
          <p:cNvSpPr/>
          <p:nvPr/>
        </p:nvSpPr>
        <p:spPr>
          <a:xfrm flipV="1">
            <a:off x="4774489" y="3813485"/>
            <a:ext cx="0" cy="216511"/>
          </a:xfrm>
          <a:prstGeom prst="line">
            <a:avLst/>
          </a:prstGeom>
          <a:ln w="9525" cap="flat">
            <a:solidFill>
              <a:srgbClr val="25201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16" name="AutoShape 16"/>
          <p:cNvSpPr/>
          <p:nvPr/>
        </p:nvSpPr>
        <p:spPr>
          <a:xfrm flipV="1">
            <a:off x="5348084" y="3813485"/>
            <a:ext cx="0" cy="216511"/>
          </a:xfrm>
          <a:prstGeom prst="line">
            <a:avLst/>
          </a:prstGeom>
          <a:ln w="9525" cap="flat">
            <a:solidFill>
              <a:srgbClr val="25201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17" name="TextBox 17"/>
          <p:cNvSpPr txBox="1"/>
          <p:nvPr/>
        </p:nvSpPr>
        <p:spPr>
          <a:xfrm>
            <a:off x="4857109" y="4524886"/>
            <a:ext cx="533273" cy="134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"/>
              </a:lnSpc>
              <a:spcBef>
                <a:spcPct val="0"/>
              </a:spcBef>
            </a:pPr>
            <a:r>
              <a:rPr lang="en-US" sz="771">
                <a:solidFill>
                  <a:srgbClr val="CE011F"/>
                </a:solidFill>
                <a:latin typeface="Poppins Bold Italics"/>
              </a:rPr>
              <a:t>IT’S GAME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679486" y="4551976"/>
            <a:ext cx="858923" cy="315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  <a:spcBef>
                <a:spcPct val="0"/>
              </a:spcBef>
            </a:pPr>
            <a:r>
              <a:rPr lang="en-US" sz="1700">
                <a:solidFill>
                  <a:srgbClr val="CE011F"/>
                </a:solidFill>
                <a:latin typeface="Poppins Bold Italics"/>
              </a:rPr>
              <a:t>TIME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97556" y="2179776"/>
            <a:ext cx="3106447" cy="79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72"/>
              </a:lnSpc>
              <a:spcBef>
                <a:spcPct val="0"/>
              </a:spcBef>
            </a:pPr>
            <a:r>
              <a:rPr lang="en-US" sz="4409">
                <a:solidFill>
                  <a:srgbClr val="25201E"/>
                </a:solidFill>
                <a:latin typeface="Poppins Ultra-Bold Italics"/>
              </a:rPr>
              <a:t>HALF-TIME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35761" y="2526955"/>
            <a:ext cx="3073349" cy="112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05"/>
              </a:lnSpc>
              <a:spcBef>
                <a:spcPct val="0"/>
              </a:spcBef>
            </a:pPr>
            <a:r>
              <a:rPr lang="en-US" sz="6218">
                <a:solidFill>
                  <a:srgbClr val="CE011F"/>
                </a:solidFill>
                <a:latin typeface="Poppins Ultra-Bold Italics"/>
              </a:rPr>
              <a:t>HUSTLE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3227139" y="5244368"/>
            <a:ext cx="3786316" cy="1358362"/>
            <a:chOff x="0" y="0"/>
            <a:chExt cx="1902073" cy="6823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02073" cy="682380"/>
            </a:xfrm>
            <a:custGeom>
              <a:avLst/>
              <a:gdLst/>
              <a:ahLst/>
              <a:cxnLst/>
              <a:rect l="l" t="t" r="r" b="b"/>
              <a:pathLst>
                <a:path w="1902073" h="682380">
                  <a:moveTo>
                    <a:pt x="59297" y="0"/>
                  </a:moveTo>
                  <a:lnTo>
                    <a:pt x="1842777" y="0"/>
                  </a:lnTo>
                  <a:cubicBezTo>
                    <a:pt x="1858503" y="0"/>
                    <a:pt x="1873585" y="6247"/>
                    <a:pt x="1884706" y="17368"/>
                  </a:cubicBezTo>
                  <a:cubicBezTo>
                    <a:pt x="1895826" y="28488"/>
                    <a:pt x="1902073" y="43570"/>
                    <a:pt x="1902073" y="59297"/>
                  </a:cubicBezTo>
                  <a:lnTo>
                    <a:pt x="1902073" y="623083"/>
                  </a:lnTo>
                  <a:cubicBezTo>
                    <a:pt x="1902073" y="638809"/>
                    <a:pt x="1895826" y="653892"/>
                    <a:pt x="1884706" y="665012"/>
                  </a:cubicBezTo>
                  <a:cubicBezTo>
                    <a:pt x="1873585" y="676132"/>
                    <a:pt x="1858503" y="682380"/>
                    <a:pt x="1842777" y="682380"/>
                  </a:cubicBezTo>
                  <a:lnTo>
                    <a:pt x="59297" y="682380"/>
                  </a:lnTo>
                  <a:cubicBezTo>
                    <a:pt x="43570" y="682380"/>
                    <a:pt x="28488" y="676132"/>
                    <a:pt x="17368" y="665012"/>
                  </a:cubicBezTo>
                  <a:cubicBezTo>
                    <a:pt x="6247" y="653892"/>
                    <a:pt x="0" y="638809"/>
                    <a:pt x="0" y="623083"/>
                  </a:cubicBezTo>
                  <a:lnTo>
                    <a:pt x="0" y="59297"/>
                  </a:lnTo>
                  <a:cubicBezTo>
                    <a:pt x="0" y="43570"/>
                    <a:pt x="6247" y="28488"/>
                    <a:pt x="17368" y="17368"/>
                  </a:cubicBezTo>
                  <a:cubicBezTo>
                    <a:pt x="28488" y="6247"/>
                    <a:pt x="43570" y="0"/>
                    <a:pt x="5929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1902073" cy="701430"/>
            </a:xfrm>
            <a:prstGeom prst="rect">
              <a:avLst/>
            </a:prstGeom>
          </p:spPr>
          <p:txBody>
            <a:bodyPr lIns="24030" tIns="24030" rIns="24030" bIns="24030" rtlCol="0" anchor="ctr"/>
            <a:lstStyle/>
            <a:p>
              <a:pPr algn="ctr">
                <a:lnSpc>
                  <a:spcPts val="125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985482" y="5012002"/>
            <a:ext cx="2269632" cy="464730"/>
            <a:chOff x="0" y="0"/>
            <a:chExt cx="1140160" cy="23345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40160" cy="233459"/>
            </a:xfrm>
            <a:custGeom>
              <a:avLst/>
              <a:gdLst/>
              <a:ahLst/>
              <a:cxnLst/>
              <a:rect l="l" t="t" r="r" b="b"/>
              <a:pathLst>
                <a:path w="1140160" h="233459">
                  <a:moveTo>
                    <a:pt x="98922" y="0"/>
                  </a:moveTo>
                  <a:lnTo>
                    <a:pt x="1041238" y="0"/>
                  </a:lnTo>
                  <a:cubicBezTo>
                    <a:pt x="1067474" y="0"/>
                    <a:pt x="1092635" y="10422"/>
                    <a:pt x="1111186" y="28973"/>
                  </a:cubicBezTo>
                  <a:cubicBezTo>
                    <a:pt x="1129738" y="47525"/>
                    <a:pt x="1140160" y="72686"/>
                    <a:pt x="1140160" y="98922"/>
                  </a:cubicBezTo>
                  <a:lnTo>
                    <a:pt x="1140160" y="134538"/>
                  </a:lnTo>
                  <a:cubicBezTo>
                    <a:pt x="1140160" y="160773"/>
                    <a:pt x="1129738" y="185934"/>
                    <a:pt x="1111186" y="204486"/>
                  </a:cubicBezTo>
                  <a:cubicBezTo>
                    <a:pt x="1092635" y="223037"/>
                    <a:pt x="1067474" y="233459"/>
                    <a:pt x="1041238" y="233459"/>
                  </a:cubicBezTo>
                  <a:lnTo>
                    <a:pt x="98922" y="233459"/>
                  </a:lnTo>
                  <a:cubicBezTo>
                    <a:pt x="72686" y="233459"/>
                    <a:pt x="47525" y="223037"/>
                    <a:pt x="28973" y="204486"/>
                  </a:cubicBezTo>
                  <a:cubicBezTo>
                    <a:pt x="10422" y="185934"/>
                    <a:pt x="0" y="160773"/>
                    <a:pt x="0" y="134538"/>
                  </a:cubicBezTo>
                  <a:lnTo>
                    <a:pt x="0" y="98922"/>
                  </a:lnTo>
                  <a:cubicBezTo>
                    <a:pt x="0" y="72686"/>
                    <a:pt x="10422" y="47525"/>
                    <a:pt x="28973" y="28973"/>
                  </a:cubicBezTo>
                  <a:cubicBezTo>
                    <a:pt x="47525" y="10422"/>
                    <a:pt x="72686" y="0"/>
                    <a:pt x="98922" y="0"/>
                  </a:cubicBez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1140160" cy="252509"/>
            </a:xfrm>
            <a:prstGeom prst="rect">
              <a:avLst/>
            </a:prstGeom>
          </p:spPr>
          <p:txBody>
            <a:bodyPr lIns="24030" tIns="24030" rIns="24030" bIns="24030" rtlCol="0" anchor="ctr"/>
            <a:lstStyle/>
            <a:p>
              <a:pPr algn="ctr">
                <a:lnSpc>
                  <a:spcPts val="125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3650771" y="5533907"/>
            <a:ext cx="626735" cy="668517"/>
          </a:xfrm>
          <a:custGeom>
            <a:avLst/>
            <a:gdLst/>
            <a:ahLst/>
            <a:cxnLst/>
            <a:rect l="l" t="t" r="r" b="b"/>
            <a:pathLst>
              <a:path w="626735" h="668517">
                <a:moveTo>
                  <a:pt x="0" y="0"/>
                </a:moveTo>
                <a:lnTo>
                  <a:pt x="626734" y="0"/>
                </a:lnTo>
                <a:lnTo>
                  <a:pt x="626734" y="668517"/>
                </a:lnTo>
                <a:lnTo>
                  <a:pt x="0" y="6685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8" name="Freeform 28"/>
          <p:cNvSpPr/>
          <p:nvPr/>
        </p:nvSpPr>
        <p:spPr>
          <a:xfrm>
            <a:off x="6009513" y="5533907"/>
            <a:ext cx="659325" cy="668517"/>
          </a:xfrm>
          <a:custGeom>
            <a:avLst/>
            <a:gdLst/>
            <a:ahLst/>
            <a:cxnLst/>
            <a:rect l="l" t="t" r="r" b="b"/>
            <a:pathLst>
              <a:path w="659325" h="668517">
                <a:moveTo>
                  <a:pt x="0" y="0"/>
                </a:moveTo>
                <a:lnTo>
                  <a:pt x="659324" y="0"/>
                </a:lnTo>
                <a:lnTo>
                  <a:pt x="659324" y="668517"/>
                </a:lnTo>
                <a:lnTo>
                  <a:pt x="0" y="6685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9" name="TextBox 29"/>
          <p:cNvSpPr txBox="1"/>
          <p:nvPr/>
        </p:nvSpPr>
        <p:spPr>
          <a:xfrm>
            <a:off x="4172945" y="4952004"/>
            <a:ext cx="1894706" cy="480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6"/>
              </a:lnSpc>
            </a:pPr>
            <a:r>
              <a:rPr lang="en-US" sz="2490">
                <a:solidFill>
                  <a:srgbClr val="FFFFFF"/>
                </a:solidFill>
                <a:latin typeface="Heading Now 61-68"/>
              </a:rPr>
              <a:t>HALF TIME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383189" y="5788633"/>
            <a:ext cx="1474217" cy="655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3"/>
              </a:lnSpc>
            </a:pPr>
            <a:r>
              <a:rPr lang="en-US" sz="4993">
                <a:solidFill>
                  <a:srgbClr val="CE011F"/>
                </a:solidFill>
                <a:latin typeface="Norwester"/>
              </a:rPr>
              <a:t>1 - 20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557602" y="6274669"/>
            <a:ext cx="796456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2"/>
              </a:lnSpc>
            </a:pPr>
            <a:r>
              <a:rPr lang="en-US" sz="1613">
                <a:solidFill>
                  <a:srgbClr val="CE011F"/>
                </a:solidFill>
                <a:latin typeface="Norwester"/>
              </a:rPr>
              <a:t>AGENT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878795" y="6296010"/>
            <a:ext cx="920760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2"/>
              </a:lnSpc>
            </a:pPr>
            <a:r>
              <a:rPr lang="en-US" sz="1613">
                <a:solidFill>
                  <a:srgbClr val="CE011F"/>
                </a:solidFill>
                <a:latin typeface="Norwester"/>
              </a:rPr>
              <a:t>ACTIVITIES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6179557" y="5666769"/>
            <a:ext cx="335665" cy="323500"/>
            <a:chOff x="0" y="0"/>
            <a:chExt cx="946150" cy="911860"/>
          </a:xfrm>
        </p:grpSpPr>
        <p:sp>
          <p:nvSpPr>
            <p:cNvPr id="34" name="Freeform 34"/>
            <p:cNvSpPr/>
            <p:nvPr/>
          </p:nvSpPr>
          <p:spPr>
            <a:xfrm>
              <a:off x="50800" y="48260"/>
              <a:ext cx="857250" cy="826770"/>
            </a:xfrm>
            <a:custGeom>
              <a:avLst/>
              <a:gdLst/>
              <a:ahLst/>
              <a:cxnLst/>
              <a:rect l="l" t="t" r="r" b="b"/>
              <a:pathLst>
                <a:path w="857250" h="826770">
                  <a:moveTo>
                    <a:pt x="0" y="511810"/>
                  </a:moveTo>
                  <a:cubicBezTo>
                    <a:pt x="31750" y="219710"/>
                    <a:pt x="67310" y="167640"/>
                    <a:pt x="100330" y="132080"/>
                  </a:cubicBezTo>
                  <a:cubicBezTo>
                    <a:pt x="125730" y="104140"/>
                    <a:pt x="167640" y="87630"/>
                    <a:pt x="185420" y="71120"/>
                  </a:cubicBezTo>
                  <a:cubicBezTo>
                    <a:pt x="195580" y="60960"/>
                    <a:pt x="198120" y="53340"/>
                    <a:pt x="207010" y="46990"/>
                  </a:cubicBezTo>
                  <a:cubicBezTo>
                    <a:pt x="215900" y="38100"/>
                    <a:pt x="228600" y="29210"/>
                    <a:pt x="240030" y="22860"/>
                  </a:cubicBezTo>
                  <a:cubicBezTo>
                    <a:pt x="251460" y="17780"/>
                    <a:pt x="265430" y="12700"/>
                    <a:pt x="278130" y="8890"/>
                  </a:cubicBezTo>
                  <a:cubicBezTo>
                    <a:pt x="290830" y="6350"/>
                    <a:pt x="317500" y="3810"/>
                    <a:pt x="317500" y="3810"/>
                  </a:cubicBezTo>
                  <a:cubicBezTo>
                    <a:pt x="317500" y="3810"/>
                    <a:pt x="363220" y="0"/>
                    <a:pt x="394970" y="2540"/>
                  </a:cubicBezTo>
                  <a:cubicBezTo>
                    <a:pt x="441960" y="7620"/>
                    <a:pt x="519430" y="12700"/>
                    <a:pt x="572770" y="40640"/>
                  </a:cubicBezTo>
                  <a:cubicBezTo>
                    <a:pt x="629920" y="71120"/>
                    <a:pt x="683260" y="128270"/>
                    <a:pt x="721360" y="180340"/>
                  </a:cubicBezTo>
                  <a:cubicBezTo>
                    <a:pt x="756920" y="229870"/>
                    <a:pt x="791210" y="316230"/>
                    <a:pt x="795020" y="346710"/>
                  </a:cubicBezTo>
                  <a:cubicBezTo>
                    <a:pt x="796290" y="358140"/>
                    <a:pt x="787400" y="361950"/>
                    <a:pt x="791210" y="369570"/>
                  </a:cubicBezTo>
                  <a:cubicBezTo>
                    <a:pt x="796290" y="383540"/>
                    <a:pt x="834390" y="388620"/>
                    <a:pt x="843280" y="410210"/>
                  </a:cubicBezTo>
                  <a:cubicBezTo>
                    <a:pt x="857250" y="444500"/>
                    <a:pt x="842010" y="528320"/>
                    <a:pt x="816610" y="577850"/>
                  </a:cubicBezTo>
                  <a:cubicBezTo>
                    <a:pt x="787400" y="631190"/>
                    <a:pt x="699770" y="697230"/>
                    <a:pt x="669290" y="715010"/>
                  </a:cubicBezTo>
                  <a:cubicBezTo>
                    <a:pt x="657860" y="722630"/>
                    <a:pt x="646430" y="721360"/>
                    <a:pt x="642620" y="723900"/>
                  </a:cubicBezTo>
                  <a:cubicBezTo>
                    <a:pt x="641350" y="725170"/>
                    <a:pt x="642620" y="725170"/>
                    <a:pt x="641350" y="726440"/>
                  </a:cubicBezTo>
                  <a:cubicBezTo>
                    <a:pt x="631190" y="734060"/>
                    <a:pt x="523240" y="798830"/>
                    <a:pt x="459740" y="812800"/>
                  </a:cubicBezTo>
                  <a:cubicBezTo>
                    <a:pt x="396240" y="825500"/>
                    <a:pt x="317500" y="826770"/>
                    <a:pt x="256540" y="806450"/>
                  </a:cubicBezTo>
                  <a:cubicBezTo>
                    <a:pt x="196850" y="787400"/>
                    <a:pt x="137160" y="744220"/>
                    <a:pt x="95250" y="695960"/>
                  </a:cubicBezTo>
                  <a:cubicBezTo>
                    <a:pt x="50800" y="646430"/>
                    <a:pt x="0" y="511810"/>
                    <a:pt x="0" y="51181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307065" y="5681637"/>
            <a:ext cx="178421" cy="166256"/>
            <a:chOff x="0" y="0"/>
            <a:chExt cx="502920" cy="468630"/>
          </a:xfrm>
        </p:grpSpPr>
        <p:sp>
          <p:nvSpPr>
            <p:cNvPr id="36" name="Freeform 36"/>
            <p:cNvSpPr/>
            <p:nvPr/>
          </p:nvSpPr>
          <p:spPr>
            <a:xfrm>
              <a:off x="44450" y="44450"/>
              <a:ext cx="410210" cy="373380"/>
            </a:xfrm>
            <a:custGeom>
              <a:avLst/>
              <a:gdLst/>
              <a:ahLst/>
              <a:cxnLst/>
              <a:rect l="l" t="t" r="r" b="b"/>
              <a:pathLst>
                <a:path w="410210" h="373380">
                  <a:moveTo>
                    <a:pt x="168910" y="354330"/>
                  </a:moveTo>
                  <a:cubicBezTo>
                    <a:pt x="35560" y="273050"/>
                    <a:pt x="27940" y="262890"/>
                    <a:pt x="20320" y="243840"/>
                  </a:cubicBezTo>
                  <a:cubicBezTo>
                    <a:pt x="10160" y="217170"/>
                    <a:pt x="2540" y="166370"/>
                    <a:pt x="6350" y="138430"/>
                  </a:cubicBezTo>
                  <a:cubicBezTo>
                    <a:pt x="8890" y="118110"/>
                    <a:pt x="13970" y="104140"/>
                    <a:pt x="25400" y="87630"/>
                  </a:cubicBezTo>
                  <a:cubicBezTo>
                    <a:pt x="40640" y="63500"/>
                    <a:pt x="73660" y="29210"/>
                    <a:pt x="104140" y="16510"/>
                  </a:cubicBezTo>
                  <a:cubicBezTo>
                    <a:pt x="135890" y="2540"/>
                    <a:pt x="182880" y="3810"/>
                    <a:pt x="210820" y="7620"/>
                  </a:cubicBezTo>
                  <a:cubicBezTo>
                    <a:pt x="231140" y="11430"/>
                    <a:pt x="245110" y="20320"/>
                    <a:pt x="260350" y="29210"/>
                  </a:cubicBezTo>
                  <a:cubicBezTo>
                    <a:pt x="275590" y="39370"/>
                    <a:pt x="289560" y="49530"/>
                    <a:pt x="300990" y="66040"/>
                  </a:cubicBezTo>
                  <a:cubicBezTo>
                    <a:pt x="316230" y="90170"/>
                    <a:pt x="336550" y="132080"/>
                    <a:pt x="337820" y="166370"/>
                  </a:cubicBezTo>
                  <a:cubicBezTo>
                    <a:pt x="337820" y="199390"/>
                    <a:pt x="320040" y="243840"/>
                    <a:pt x="306070" y="267970"/>
                  </a:cubicBezTo>
                  <a:cubicBezTo>
                    <a:pt x="294640" y="285750"/>
                    <a:pt x="284480" y="295910"/>
                    <a:pt x="266700" y="306070"/>
                  </a:cubicBezTo>
                  <a:cubicBezTo>
                    <a:pt x="242570" y="321310"/>
                    <a:pt x="194310" y="335280"/>
                    <a:pt x="165100" y="337820"/>
                  </a:cubicBezTo>
                  <a:cubicBezTo>
                    <a:pt x="144780" y="337820"/>
                    <a:pt x="128270" y="332740"/>
                    <a:pt x="111760" y="326390"/>
                  </a:cubicBezTo>
                  <a:cubicBezTo>
                    <a:pt x="95250" y="321310"/>
                    <a:pt x="80010" y="313690"/>
                    <a:pt x="64770" y="299720"/>
                  </a:cubicBezTo>
                  <a:cubicBezTo>
                    <a:pt x="44450" y="280670"/>
                    <a:pt x="15240" y="242570"/>
                    <a:pt x="7620" y="209550"/>
                  </a:cubicBezTo>
                  <a:cubicBezTo>
                    <a:pt x="0" y="177800"/>
                    <a:pt x="7620" y="130810"/>
                    <a:pt x="16510" y="104140"/>
                  </a:cubicBezTo>
                  <a:cubicBezTo>
                    <a:pt x="22860" y="83820"/>
                    <a:pt x="31750" y="72390"/>
                    <a:pt x="45720" y="58420"/>
                  </a:cubicBezTo>
                  <a:cubicBezTo>
                    <a:pt x="67310" y="38100"/>
                    <a:pt x="106680" y="12700"/>
                    <a:pt x="139700" y="6350"/>
                  </a:cubicBezTo>
                  <a:cubicBezTo>
                    <a:pt x="172720" y="0"/>
                    <a:pt x="209550" y="7620"/>
                    <a:pt x="245110" y="20320"/>
                  </a:cubicBezTo>
                  <a:cubicBezTo>
                    <a:pt x="288290" y="36830"/>
                    <a:pt x="350520" y="77470"/>
                    <a:pt x="377190" y="109220"/>
                  </a:cubicBezTo>
                  <a:cubicBezTo>
                    <a:pt x="396240" y="132080"/>
                    <a:pt x="402590" y="157480"/>
                    <a:pt x="406400" y="182880"/>
                  </a:cubicBezTo>
                  <a:cubicBezTo>
                    <a:pt x="410210" y="208280"/>
                    <a:pt x="407670" y="237490"/>
                    <a:pt x="398780" y="261620"/>
                  </a:cubicBezTo>
                  <a:cubicBezTo>
                    <a:pt x="389890" y="285750"/>
                    <a:pt x="373380" y="311150"/>
                    <a:pt x="354330" y="328930"/>
                  </a:cubicBezTo>
                  <a:cubicBezTo>
                    <a:pt x="336550" y="345440"/>
                    <a:pt x="306070" y="359410"/>
                    <a:pt x="285750" y="367030"/>
                  </a:cubicBezTo>
                  <a:cubicBezTo>
                    <a:pt x="270510" y="370840"/>
                    <a:pt x="261620" y="373380"/>
                    <a:pt x="246380" y="372110"/>
                  </a:cubicBezTo>
                  <a:cubicBezTo>
                    <a:pt x="224790" y="370840"/>
                    <a:pt x="168910" y="354330"/>
                    <a:pt x="168910" y="35433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144414" y="5736605"/>
            <a:ext cx="161750" cy="154091"/>
            <a:chOff x="0" y="0"/>
            <a:chExt cx="455930" cy="434340"/>
          </a:xfrm>
        </p:grpSpPr>
        <p:sp>
          <p:nvSpPr>
            <p:cNvPr id="38" name="Freeform 38"/>
            <p:cNvSpPr/>
            <p:nvPr/>
          </p:nvSpPr>
          <p:spPr>
            <a:xfrm>
              <a:off x="46990" y="50800"/>
              <a:ext cx="359410" cy="335280"/>
            </a:xfrm>
            <a:custGeom>
              <a:avLst/>
              <a:gdLst/>
              <a:ahLst/>
              <a:cxnLst/>
              <a:rect l="l" t="t" r="r" b="b"/>
              <a:pathLst>
                <a:path w="359410" h="335280">
                  <a:moveTo>
                    <a:pt x="167640" y="0"/>
                  </a:moveTo>
                  <a:cubicBezTo>
                    <a:pt x="274320" y="20320"/>
                    <a:pt x="309880" y="44450"/>
                    <a:pt x="328930" y="72390"/>
                  </a:cubicBezTo>
                  <a:cubicBezTo>
                    <a:pt x="347980" y="100330"/>
                    <a:pt x="356870" y="146050"/>
                    <a:pt x="358140" y="175260"/>
                  </a:cubicBezTo>
                  <a:cubicBezTo>
                    <a:pt x="358140" y="195580"/>
                    <a:pt x="355600" y="209550"/>
                    <a:pt x="345440" y="227330"/>
                  </a:cubicBezTo>
                  <a:cubicBezTo>
                    <a:pt x="332740" y="252730"/>
                    <a:pt x="300990" y="292100"/>
                    <a:pt x="276860" y="308610"/>
                  </a:cubicBezTo>
                  <a:cubicBezTo>
                    <a:pt x="260350" y="320040"/>
                    <a:pt x="245110" y="323850"/>
                    <a:pt x="227330" y="327660"/>
                  </a:cubicBezTo>
                  <a:cubicBezTo>
                    <a:pt x="209550" y="331470"/>
                    <a:pt x="193040" y="335280"/>
                    <a:pt x="173990" y="331470"/>
                  </a:cubicBezTo>
                  <a:cubicBezTo>
                    <a:pt x="146050" y="325120"/>
                    <a:pt x="101600" y="309880"/>
                    <a:pt x="77470" y="285750"/>
                  </a:cubicBezTo>
                  <a:cubicBezTo>
                    <a:pt x="53340" y="262890"/>
                    <a:pt x="34290" y="219710"/>
                    <a:pt x="27940" y="193040"/>
                  </a:cubicBezTo>
                  <a:cubicBezTo>
                    <a:pt x="22860" y="172720"/>
                    <a:pt x="25400" y="156210"/>
                    <a:pt x="27940" y="138430"/>
                  </a:cubicBezTo>
                  <a:cubicBezTo>
                    <a:pt x="30480" y="121920"/>
                    <a:pt x="34290" y="105410"/>
                    <a:pt x="44450" y="87630"/>
                  </a:cubicBezTo>
                  <a:cubicBezTo>
                    <a:pt x="59690" y="63500"/>
                    <a:pt x="96520" y="29210"/>
                    <a:pt x="121920" y="15240"/>
                  </a:cubicBezTo>
                  <a:cubicBezTo>
                    <a:pt x="139700" y="5080"/>
                    <a:pt x="153670" y="1270"/>
                    <a:pt x="173990" y="0"/>
                  </a:cubicBezTo>
                  <a:cubicBezTo>
                    <a:pt x="201930" y="0"/>
                    <a:pt x="251460" y="10160"/>
                    <a:pt x="276860" y="22860"/>
                  </a:cubicBezTo>
                  <a:cubicBezTo>
                    <a:pt x="295910" y="33020"/>
                    <a:pt x="306070" y="41910"/>
                    <a:pt x="318770" y="58420"/>
                  </a:cubicBezTo>
                  <a:cubicBezTo>
                    <a:pt x="335280" y="81280"/>
                    <a:pt x="355600" y="123190"/>
                    <a:pt x="358140" y="156210"/>
                  </a:cubicBezTo>
                  <a:cubicBezTo>
                    <a:pt x="359410" y="190500"/>
                    <a:pt x="342900" y="233680"/>
                    <a:pt x="328930" y="259080"/>
                  </a:cubicBezTo>
                  <a:cubicBezTo>
                    <a:pt x="318770" y="276860"/>
                    <a:pt x="309880" y="287020"/>
                    <a:pt x="292100" y="298450"/>
                  </a:cubicBezTo>
                  <a:cubicBezTo>
                    <a:pt x="267970" y="313690"/>
                    <a:pt x="222250" y="328930"/>
                    <a:pt x="191770" y="331470"/>
                  </a:cubicBezTo>
                  <a:cubicBezTo>
                    <a:pt x="168910" y="335280"/>
                    <a:pt x="148590" y="332740"/>
                    <a:pt x="128270" y="326390"/>
                  </a:cubicBezTo>
                  <a:cubicBezTo>
                    <a:pt x="104140" y="320040"/>
                    <a:pt x="74930" y="302260"/>
                    <a:pt x="58420" y="289560"/>
                  </a:cubicBezTo>
                  <a:cubicBezTo>
                    <a:pt x="45720" y="280670"/>
                    <a:pt x="39370" y="273050"/>
                    <a:pt x="31750" y="260350"/>
                  </a:cubicBezTo>
                  <a:cubicBezTo>
                    <a:pt x="20320" y="241300"/>
                    <a:pt x="6350" y="210820"/>
                    <a:pt x="3810" y="185420"/>
                  </a:cubicBezTo>
                  <a:cubicBezTo>
                    <a:pt x="0" y="160020"/>
                    <a:pt x="6350" y="128270"/>
                    <a:pt x="12700" y="106680"/>
                  </a:cubicBezTo>
                  <a:cubicBezTo>
                    <a:pt x="17780" y="92710"/>
                    <a:pt x="21590" y="83820"/>
                    <a:pt x="31750" y="71120"/>
                  </a:cubicBezTo>
                  <a:cubicBezTo>
                    <a:pt x="44450" y="54610"/>
                    <a:pt x="68580" y="31750"/>
                    <a:pt x="90170" y="19050"/>
                  </a:cubicBezTo>
                  <a:cubicBezTo>
                    <a:pt x="113030" y="7620"/>
                    <a:pt x="167640" y="0"/>
                    <a:pt x="167640" y="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3757813" y="5735704"/>
            <a:ext cx="406402" cy="370358"/>
            <a:chOff x="0" y="0"/>
            <a:chExt cx="1145540" cy="1043940"/>
          </a:xfrm>
        </p:grpSpPr>
        <p:sp>
          <p:nvSpPr>
            <p:cNvPr id="40" name="Freeform 40"/>
            <p:cNvSpPr/>
            <p:nvPr/>
          </p:nvSpPr>
          <p:spPr>
            <a:xfrm>
              <a:off x="50800" y="44450"/>
              <a:ext cx="1049020" cy="948690"/>
            </a:xfrm>
            <a:custGeom>
              <a:avLst/>
              <a:gdLst/>
              <a:ahLst/>
              <a:cxnLst/>
              <a:rect l="l" t="t" r="r" b="b"/>
              <a:pathLst>
                <a:path w="1049020" h="948690">
                  <a:moveTo>
                    <a:pt x="0" y="388620"/>
                  </a:moveTo>
                  <a:cubicBezTo>
                    <a:pt x="11430" y="336550"/>
                    <a:pt x="16510" y="323850"/>
                    <a:pt x="24130" y="312420"/>
                  </a:cubicBezTo>
                  <a:cubicBezTo>
                    <a:pt x="30480" y="300990"/>
                    <a:pt x="49530" y="280670"/>
                    <a:pt x="49530" y="280670"/>
                  </a:cubicBezTo>
                  <a:cubicBezTo>
                    <a:pt x="49530" y="280670"/>
                    <a:pt x="74930" y="251460"/>
                    <a:pt x="95250" y="232410"/>
                  </a:cubicBezTo>
                  <a:cubicBezTo>
                    <a:pt x="130810" y="199390"/>
                    <a:pt x="193040" y="142240"/>
                    <a:pt x="245110" y="109220"/>
                  </a:cubicBezTo>
                  <a:cubicBezTo>
                    <a:pt x="293370" y="77470"/>
                    <a:pt x="344170" y="53340"/>
                    <a:pt x="398780" y="35560"/>
                  </a:cubicBezTo>
                  <a:cubicBezTo>
                    <a:pt x="454660" y="17780"/>
                    <a:pt x="516890" y="8890"/>
                    <a:pt x="580390" y="6350"/>
                  </a:cubicBezTo>
                  <a:cubicBezTo>
                    <a:pt x="648970" y="5080"/>
                    <a:pt x="737870" y="0"/>
                    <a:pt x="795020" y="29210"/>
                  </a:cubicBezTo>
                  <a:cubicBezTo>
                    <a:pt x="847090" y="54610"/>
                    <a:pt x="881380" y="109220"/>
                    <a:pt x="915670" y="157480"/>
                  </a:cubicBezTo>
                  <a:cubicBezTo>
                    <a:pt x="952500" y="208280"/>
                    <a:pt x="985520" y="266700"/>
                    <a:pt x="1007110" y="323850"/>
                  </a:cubicBezTo>
                  <a:cubicBezTo>
                    <a:pt x="1027430" y="379730"/>
                    <a:pt x="1049020" y="439420"/>
                    <a:pt x="1043940" y="496570"/>
                  </a:cubicBezTo>
                  <a:cubicBezTo>
                    <a:pt x="1038860" y="556260"/>
                    <a:pt x="1002030" y="615950"/>
                    <a:pt x="974090" y="671830"/>
                  </a:cubicBezTo>
                  <a:cubicBezTo>
                    <a:pt x="944880" y="728980"/>
                    <a:pt x="913130" y="796290"/>
                    <a:pt x="867410" y="838200"/>
                  </a:cubicBezTo>
                  <a:cubicBezTo>
                    <a:pt x="825500" y="877570"/>
                    <a:pt x="768350" y="902970"/>
                    <a:pt x="713740" y="922020"/>
                  </a:cubicBezTo>
                  <a:cubicBezTo>
                    <a:pt x="657860" y="939800"/>
                    <a:pt x="599440" y="947420"/>
                    <a:pt x="539750" y="947420"/>
                  </a:cubicBezTo>
                  <a:cubicBezTo>
                    <a:pt x="477520" y="948690"/>
                    <a:pt x="405130" y="947420"/>
                    <a:pt x="347980" y="924560"/>
                  </a:cubicBezTo>
                  <a:cubicBezTo>
                    <a:pt x="289560" y="901700"/>
                    <a:pt x="234950" y="859790"/>
                    <a:pt x="190500" y="811530"/>
                  </a:cubicBezTo>
                  <a:cubicBezTo>
                    <a:pt x="142240" y="759460"/>
                    <a:pt x="81280" y="668020"/>
                    <a:pt x="74930" y="618490"/>
                  </a:cubicBezTo>
                  <a:cubicBezTo>
                    <a:pt x="69850" y="590550"/>
                    <a:pt x="97790" y="562610"/>
                    <a:pt x="92710" y="548640"/>
                  </a:cubicBezTo>
                  <a:cubicBezTo>
                    <a:pt x="87630" y="538480"/>
                    <a:pt x="73660" y="538480"/>
                    <a:pt x="64770" y="530860"/>
                  </a:cubicBezTo>
                  <a:cubicBezTo>
                    <a:pt x="54610" y="523240"/>
                    <a:pt x="43180" y="513080"/>
                    <a:pt x="35560" y="502920"/>
                  </a:cubicBezTo>
                  <a:cubicBezTo>
                    <a:pt x="26670" y="492760"/>
                    <a:pt x="20320" y="480060"/>
                    <a:pt x="13970" y="468630"/>
                  </a:cubicBezTo>
                  <a:cubicBezTo>
                    <a:pt x="8890" y="455930"/>
                    <a:pt x="5080" y="443230"/>
                    <a:pt x="2540" y="429260"/>
                  </a:cubicBezTo>
                  <a:cubicBezTo>
                    <a:pt x="0" y="416560"/>
                    <a:pt x="0" y="388620"/>
                    <a:pt x="0" y="38862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ZA"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2817388" y="877337"/>
            <a:ext cx="4300278" cy="681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7"/>
              </a:lnSpc>
              <a:spcBef>
                <a:spcPct val="0"/>
              </a:spcBef>
            </a:pPr>
            <a:r>
              <a:rPr lang="en-US" sz="3948">
                <a:solidFill>
                  <a:srgbClr val="FFFFFF"/>
                </a:solidFill>
                <a:latin typeface="Roboto Bold"/>
              </a:rPr>
              <a:t>WELCOME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817388" y="1492317"/>
            <a:ext cx="4300278" cy="555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9"/>
              </a:lnSpc>
              <a:spcBef>
                <a:spcPct val="0"/>
              </a:spcBef>
            </a:pPr>
            <a:r>
              <a:rPr lang="en-US" sz="3192">
                <a:solidFill>
                  <a:srgbClr val="FFFFFF"/>
                </a:solidFill>
                <a:latin typeface="Roboto Bold"/>
              </a:rPr>
              <a:t>TO THE</a:t>
            </a:r>
          </a:p>
        </p:txBody>
      </p:sp>
      <p:sp>
        <p:nvSpPr>
          <p:cNvPr id="43" name="Freeform 43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8908" y="1494599"/>
            <a:ext cx="7755785" cy="465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24"/>
              </a:lnSpc>
            </a:pPr>
            <a:r>
              <a:rPr lang="en-US" sz="2499" spc="179">
                <a:solidFill>
                  <a:srgbClr val="666666"/>
                </a:solidFill>
                <a:latin typeface="Roboto Bold"/>
              </a:rPr>
              <a:t>WIN-WIN or no deal </a:t>
            </a:r>
          </a:p>
          <a:p>
            <a:pPr algn="ctr">
              <a:lnSpc>
                <a:spcPts val="3724"/>
              </a:lnSpc>
            </a:pPr>
            <a:r>
              <a:rPr lang="en-US" sz="2499" spc="179">
                <a:solidFill>
                  <a:srgbClr val="666666"/>
                </a:solidFill>
                <a:latin typeface="Roboto Bold"/>
              </a:rPr>
              <a:t>INTEGRITY do the right thing </a:t>
            </a:r>
          </a:p>
          <a:p>
            <a:pPr algn="ctr">
              <a:lnSpc>
                <a:spcPts val="3724"/>
              </a:lnSpc>
            </a:pPr>
            <a:r>
              <a:rPr lang="en-US" sz="2499" spc="179">
                <a:solidFill>
                  <a:srgbClr val="666666"/>
                </a:solidFill>
                <a:latin typeface="Roboto Bold"/>
              </a:rPr>
              <a:t>CUSTOMERS always come first </a:t>
            </a:r>
          </a:p>
          <a:p>
            <a:pPr algn="ctr">
              <a:lnSpc>
                <a:spcPts val="3724"/>
              </a:lnSpc>
            </a:pPr>
            <a:r>
              <a:rPr lang="en-US" sz="2499" spc="179">
                <a:solidFill>
                  <a:srgbClr val="666666"/>
                </a:solidFill>
                <a:latin typeface="Roboto Bold"/>
              </a:rPr>
              <a:t>COMMITMENT in all things </a:t>
            </a:r>
          </a:p>
          <a:p>
            <a:pPr algn="ctr">
              <a:lnSpc>
                <a:spcPts val="3724"/>
              </a:lnSpc>
            </a:pPr>
            <a:r>
              <a:rPr lang="en-US" sz="2499" spc="179">
                <a:solidFill>
                  <a:srgbClr val="666666"/>
                </a:solidFill>
                <a:latin typeface="Roboto Bold"/>
              </a:rPr>
              <a:t>COMMUNICATION seek first to understand </a:t>
            </a:r>
          </a:p>
          <a:p>
            <a:pPr algn="ctr">
              <a:lnSpc>
                <a:spcPts val="3724"/>
              </a:lnSpc>
            </a:pPr>
            <a:r>
              <a:rPr lang="en-US" sz="2499" spc="179">
                <a:solidFill>
                  <a:srgbClr val="666666"/>
                </a:solidFill>
                <a:latin typeface="Roboto Bold"/>
              </a:rPr>
              <a:t>CREATIVITY ideas before results </a:t>
            </a:r>
          </a:p>
          <a:p>
            <a:pPr algn="ctr">
              <a:lnSpc>
                <a:spcPts val="3724"/>
              </a:lnSpc>
            </a:pPr>
            <a:r>
              <a:rPr lang="en-US" sz="2499" spc="179">
                <a:solidFill>
                  <a:srgbClr val="666666"/>
                </a:solidFill>
                <a:latin typeface="Roboto Bold"/>
              </a:rPr>
              <a:t>TEAMWORK together everyone achieves more</a:t>
            </a:r>
          </a:p>
          <a:p>
            <a:pPr algn="ctr">
              <a:lnSpc>
                <a:spcPts val="3724"/>
              </a:lnSpc>
            </a:pPr>
            <a:r>
              <a:rPr lang="en-US" sz="2499" spc="179">
                <a:solidFill>
                  <a:srgbClr val="666666"/>
                </a:solidFill>
                <a:latin typeface="Roboto Bold"/>
              </a:rPr>
              <a:t>TRUST starts with honesty </a:t>
            </a:r>
          </a:p>
          <a:p>
            <a:pPr algn="ctr">
              <a:lnSpc>
                <a:spcPts val="3724"/>
              </a:lnSpc>
            </a:pPr>
            <a:r>
              <a:rPr lang="en-US" sz="2499" spc="179">
                <a:solidFill>
                  <a:srgbClr val="666666"/>
                </a:solidFill>
                <a:latin typeface="Roboto Bold"/>
              </a:rPr>
              <a:t>EQUITY opportunities for all</a:t>
            </a:r>
          </a:p>
          <a:p>
            <a:pPr marL="0" lvl="0" indent="0" algn="ctr">
              <a:lnSpc>
                <a:spcPts val="3724"/>
              </a:lnSpc>
              <a:spcBef>
                <a:spcPct val="0"/>
              </a:spcBef>
            </a:pPr>
            <a:r>
              <a:rPr lang="en-US" sz="2499" spc="179">
                <a:solidFill>
                  <a:srgbClr val="666666"/>
                </a:solidFill>
                <a:latin typeface="Roboto Bold"/>
              </a:rPr>
              <a:t>SUCCESS results through people</a:t>
            </a:r>
          </a:p>
        </p:txBody>
      </p:sp>
      <p:sp>
        <p:nvSpPr>
          <p:cNvPr id="3" name="Freeform 3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4" name="Group 4"/>
          <p:cNvGrpSpPr/>
          <p:nvPr/>
        </p:nvGrpSpPr>
        <p:grpSpPr>
          <a:xfrm>
            <a:off x="2137130" y="0"/>
            <a:ext cx="5479340" cy="1037149"/>
            <a:chOff x="0" y="0"/>
            <a:chExt cx="1963672" cy="37169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963672" cy="400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38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317310" y="347604"/>
            <a:ext cx="5118980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Roboto Bold"/>
              </a:rPr>
              <a:t>WI4C2TES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3" name="Group 3"/>
          <p:cNvGrpSpPr/>
          <p:nvPr/>
        </p:nvGrpSpPr>
        <p:grpSpPr>
          <a:xfrm>
            <a:off x="2137130" y="0"/>
            <a:ext cx="5479340" cy="1037149"/>
            <a:chOff x="0" y="0"/>
            <a:chExt cx="1963672" cy="3716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963672" cy="400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3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17310" y="347604"/>
            <a:ext cx="5118980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Roboto Bold"/>
              </a:rPr>
              <a:t>My BIG Why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31288" y="2641147"/>
            <a:ext cx="7291023" cy="643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6"/>
              </a:lnSpc>
            </a:pPr>
            <a:r>
              <a:rPr lang="en-US" sz="2278">
                <a:solidFill>
                  <a:srgbClr val="666666"/>
                </a:solidFill>
                <a:latin typeface="Roboto Bold"/>
              </a:rPr>
              <a:t>The BIG Why is about having a purpose, a mission, or a need that in turn gives you focus. -The MREA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31288" y="4203435"/>
            <a:ext cx="7291023" cy="49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0"/>
              </a:lnSpc>
            </a:pPr>
            <a:r>
              <a:rPr lang="en-US" sz="3418">
                <a:solidFill>
                  <a:srgbClr val="666666"/>
                </a:solidFill>
                <a:latin typeface="Roboto Bold"/>
              </a:rPr>
              <a:t>What is </a:t>
            </a:r>
            <a:r>
              <a:rPr lang="en-US" sz="3418">
                <a:solidFill>
                  <a:srgbClr val="666666"/>
                </a:solidFill>
                <a:latin typeface="Roboto Bold Italics"/>
              </a:rPr>
              <a:t>your </a:t>
            </a:r>
            <a:r>
              <a:rPr lang="en-US" sz="3418">
                <a:solidFill>
                  <a:srgbClr val="666666"/>
                </a:solidFill>
                <a:latin typeface="Roboto Bold"/>
              </a:rPr>
              <a:t>BIG Why?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3" name="Group 3"/>
          <p:cNvGrpSpPr/>
          <p:nvPr/>
        </p:nvGrpSpPr>
        <p:grpSpPr>
          <a:xfrm>
            <a:off x="2373423" y="0"/>
            <a:ext cx="5006754" cy="947696"/>
            <a:chOff x="0" y="0"/>
            <a:chExt cx="1963672" cy="3716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63672" cy="409791"/>
            </a:xfrm>
            <a:prstGeom prst="rect">
              <a:avLst/>
            </a:prstGeom>
          </p:spPr>
          <p:txBody>
            <a:bodyPr lIns="46419" tIns="46419" rIns="46419" bIns="46419" rtlCol="0" anchor="ctr"/>
            <a:lstStyle/>
            <a:p>
              <a:pPr algn="ctr">
                <a:lnSpc>
                  <a:spcPts val="222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38063" y="330101"/>
            <a:ext cx="4677474" cy="44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1"/>
              </a:lnSpc>
              <a:spcBef>
                <a:spcPct val="0"/>
              </a:spcBef>
            </a:pPr>
            <a:r>
              <a:rPr lang="en-US" sz="2558">
                <a:solidFill>
                  <a:srgbClr val="FFFFFF"/>
                </a:solidFill>
                <a:latin typeface="Roboto Bold"/>
              </a:rPr>
              <a:t>The GAP &amp; the GAIN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373423" y="1514216"/>
            <a:ext cx="2542674" cy="4058168"/>
            <a:chOff x="0" y="0"/>
            <a:chExt cx="3390232" cy="5410890"/>
          </a:xfrm>
        </p:grpSpPr>
        <p:sp>
          <p:nvSpPr>
            <p:cNvPr id="8" name="AutoShape 8"/>
            <p:cNvSpPr/>
            <p:nvPr/>
          </p:nvSpPr>
          <p:spPr>
            <a:xfrm>
              <a:off x="166463" y="166463"/>
              <a:ext cx="0" cy="4882217"/>
            </a:xfrm>
            <a:prstGeom prst="line">
              <a:avLst/>
            </a:prstGeom>
            <a:ln w="26315" cap="flat">
              <a:solidFill>
                <a:srgbClr val="666666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ZA"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0" y="29284"/>
              <a:ext cx="332926" cy="332926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E011F"/>
              </a:solidFill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46419" tIns="46419" rIns="46419" bIns="46419" rtlCol="0" anchor="ctr"/>
              <a:lstStyle/>
              <a:p>
                <a:pPr algn="ctr">
                  <a:lnSpc>
                    <a:spcPts val="2505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2538982"/>
              <a:ext cx="332926" cy="332926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E011F"/>
              </a:solidFill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46419" tIns="46419" rIns="46419" bIns="46419" rtlCol="0" anchor="ctr"/>
              <a:lstStyle/>
              <a:p>
                <a:pPr algn="ctr">
                  <a:lnSpc>
                    <a:spcPts val="2505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0" y="5048680"/>
              <a:ext cx="332926" cy="332926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E011F"/>
              </a:solidFill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46419" tIns="46419" rIns="46419" bIns="46419" rtlCol="0" anchor="ctr"/>
              <a:lstStyle/>
              <a:p>
                <a:pPr algn="ctr">
                  <a:lnSpc>
                    <a:spcPts val="2505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393513" y="-57150"/>
              <a:ext cx="898287" cy="448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2"/>
                </a:lnSpc>
                <a:spcBef>
                  <a:spcPct val="0"/>
                </a:spcBef>
              </a:pPr>
              <a:r>
                <a:rPr lang="en-US" sz="1930">
                  <a:solidFill>
                    <a:srgbClr val="CE011F"/>
                  </a:solidFill>
                  <a:latin typeface="Roboto Bold"/>
                </a:rPr>
                <a:t>IDEAL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93513" y="2452548"/>
              <a:ext cx="2853293" cy="448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2"/>
                </a:lnSpc>
                <a:spcBef>
                  <a:spcPct val="0"/>
                </a:spcBef>
              </a:pPr>
              <a:r>
                <a:rPr lang="en-US" sz="1930">
                  <a:solidFill>
                    <a:srgbClr val="CE011F"/>
                  </a:solidFill>
                  <a:latin typeface="Roboto Bold"/>
                </a:rPr>
                <a:t>WHERE I AM NOW?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93513" y="4962247"/>
              <a:ext cx="2996719" cy="448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2"/>
                </a:lnSpc>
                <a:spcBef>
                  <a:spcPct val="0"/>
                </a:spcBef>
              </a:pPr>
              <a:r>
                <a:rPr lang="en-US" sz="1930">
                  <a:solidFill>
                    <a:srgbClr val="CE011F"/>
                  </a:solidFill>
                  <a:latin typeface="Roboto Bold"/>
                </a:rPr>
                <a:t>WHERE I STARTED?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73423" y="0"/>
            <a:ext cx="5006754" cy="947696"/>
            <a:chOff x="0" y="0"/>
            <a:chExt cx="1963672" cy="3716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63672" cy="409791"/>
            </a:xfrm>
            <a:prstGeom prst="rect">
              <a:avLst/>
            </a:prstGeom>
          </p:spPr>
          <p:txBody>
            <a:bodyPr lIns="46419" tIns="46419" rIns="46419" bIns="46419" rtlCol="0" anchor="ctr"/>
            <a:lstStyle/>
            <a:p>
              <a:pPr algn="ctr">
                <a:lnSpc>
                  <a:spcPts val="2228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989800" y="1271087"/>
            <a:ext cx="3773999" cy="5312593"/>
          </a:xfrm>
          <a:custGeom>
            <a:avLst/>
            <a:gdLst/>
            <a:ahLst/>
            <a:cxnLst/>
            <a:rect l="l" t="t" r="r" b="b"/>
            <a:pathLst>
              <a:path w="3773999" h="5312593">
                <a:moveTo>
                  <a:pt x="0" y="0"/>
                </a:moveTo>
                <a:lnTo>
                  <a:pt x="3774000" y="0"/>
                </a:lnTo>
                <a:lnTo>
                  <a:pt x="3774000" y="5312593"/>
                </a:lnTo>
                <a:lnTo>
                  <a:pt x="0" y="53125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8215" t="-36250" r="-136520" b="-5311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6" name="TextBox 6"/>
          <p:cNvSpPr txBox="1"/>
          <p:nvPr/>
        </p:nvSpPr>
        <p:spPr>
          <a:xfrm>
            <a:off x="2538063" y="330101"/>
            <a:ext cx="4677474" cy="44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1"/>
              </a:lnSpc>
              <a:spcBef>
                <a:spcPct val="0"/>
              </a:spcBef>
            </a:pPr>
            <a:r>
              <a:rPr lang="en-US" sz="2558">
                <a:solidFill>
                  <a:srgbClr val="FFFFFF"/>
                </a:solidFill>
                <a:latin typeface="Roboto Bold"/>
              </a:rPr>
              <a:t>Your DREAM</a:t>
            </a:r>
          </a:p>
        </p:txBody>
      </p:sp>
      <p:sp>
        <p:nvSpPr>
          <p:cNvPr id="7" name="Freeform 7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731520" y="1643865"/>
            <a:ext cx="8290560" cy="466344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4" name="Group 4"/>
          <p:cNvGrpSpPr/>
          <p:nvPr/>
        </p:nvGrpSpPr>
        <p:grpSpPr>
          <a:xfrm>
            <a:off x="2373423" y="0"/>
            <a:ext cx="5006754" cy="947696"/>
            <a:chOff x="0" y="0"/>
            <a:chExt cx="1963672" cy="37169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963672" cy="409791"/>
            </a:xfrm>
            <a:prstGeom prst="rect">
              <a:avLst/>
            </a:prstGeom>
          </p:spPr>
          <p:txBody>
            <a:bodyPr lIns="46419" tIns="46419" rIns="46419" bIns="46419" rtlCol="0" anchor="ctr"/>
            <a:lstStyle/>
            <a:p>
              <a:pPr algn="ctr">
                <a:lnSpc>
                  <a:spcPts val="2228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538063" y="330101"/>
            <a:ext cx="4677474" cy="44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1"/>
              </a:lnSpc>
              <a:spcBef>
                <a:spcPct val="0"/>
              </a:spcBef>
            </a:pPr>
            <a:r>
              <a:rPr lang="en-US" sz="2558">
                <a:solidFill>
                  <a:srgbClr val="FFFFFF"/>
                </a:solidFill>
                <a:latin typeface="Roboto Bold"/>
              </a:rPr>
              <a:t>Video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37130" y="0"/>
            <a:ext cx="5479340" cy="1037149"/>
            <a:chOff x="0" y="0"/>
            <a:chExt cx="1963672" cy="3716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963672" cy="400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38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46381" y="1308886"/>
            <a:ext cx="6322464" cy="3367642"/>
          </a:xfrm>
          <a:custGeom>
            <a:avLst/>
            <a:gdLst/>
            <a:ahLst/>
            <a:cxnLst/>
            <a:rect l="l" t="t" r="r" b="b"/>
            <a:pathLst>
              <a:path w="6322464" h="3367642">
                <a:moveTo>
                  <a:pt x="0" y="0"/>
                </a:moveTo>
                <a:lnTo>
                  <a:pt x="6322464" y="0"/>
                </a:lnTo>
                <a:lnTo>
                  <a:pt x="6322464" y="3367642"/>
                </a:lnTo>
                <a:lnTo>
                  <a:pt x="0" y="33676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767" t="-83613" r="-70833" b="-76044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6" name="TextBox 6"/>
          <p:cNvSpPr txBox="1"/>
          <p:nvPr/>
        </p:nvSpPr>
        <p:spPr>
          <a:xfrm>
            <a:off x="2317310" y="347604"/>
            <a:ext cx="5118980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Roboto Bold"/>
              </a:rPr>
              <a:t>Mid-Year Review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24876" y="774733"/>
            <a:ext cx="2103848" cy="212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1"/>
              </a:lnSpc>
              <a:spcBef>
                <a:spcPct val="0"/>
              </a:spcBef>
            </a:pPr>
            <a:r>
              <a:rPr lang="en-US" sz="1150">
                <a:solidFill>
                  <a:srgbClr val="FFFFFF"/>
                </a:solidFill>
                <a:latin typeface="Roboto Bold"/>
              </a:rPr>
              <a:t>MARKET CENTRE</a:t>
            </a:r>
          </a:p>
        </p:txBody>
      </p:sp>
      <p:sp>
        <p:nvSpPr>
          <p:cNvPr id="8" name="Freeform 8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9" name="TextBox 9"/>
          <p:cNvSpPr txBox="1"/>
          <p:nvPr/>
        </p:nvSpPr>
        <p:spPr>
          <a:xfrm>
            <a:off x="2033965" y="4735746"/>
            <a:ext cx="3231914" cy="1598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4807" lvl="1" indent="-167404" algn="l">
              <a:lnSpc>
                <a:spcPts val="2171"/>
              </a:lnSpc>
              <a:buFont typeface="Arial"/>
              <a:buChar char="•"/>
            </a:pPr>
            <a:r>
              <a:rPr lang="en-US" sz="1550">
                <a:solidFill>
                  <a:srgbClr val="666666"/>
                </a:solidFill>
                <a:latin typeface="Roboto Bold"/>
              </a:rPr>
              <a:t>More listings</a:t>
            </a:r>
          </a:p>
          <a:p>
            <a:pPr marL="334807" lvl="1" indent="-167404" algn="l">
              <a:lnSpc>
                <a:spcPts val="2171"/>
              </a:lnSpc>
              <a:buFont typeface="Arial"/>
              <a:buChar char="•"/>
            </a:pPr>
            <a:r>
              <a:rPr lang="en-US" sz="1550">
                <a:solidFill>
                  <a:srgbClr val="666666"/>
                </a:solidFill>
                <a:latin typeface="Roboto Bold"/>
              </a:rPr>
              <a:t>18% sold - sell more listings</a:t>
            </a:r>
          </a:p>
          <a:p>
            <a:pPr marL="334807" lvl="1" indent="-167404" algn="l">
              <a:lnSpc>
                <a:spcPts val="2171"/>
              </a:lnSpc>
              <a:buFont typeface="Arial"/>
              <a:buChar char="•"/>
            </a:pPr>
            <a:r>
              <a:rPr lang="en-US" sz="1550">
                <a:solidFill>
                  <a:srgbClr val="666666"/>
                </a:solidFill>
                <a:latin typeface="Roboto Bold"/>
              </a:rPr>
              <a:t>Share more deals - work together</a:t>
            </a:r>
          </a:p>
          <a:p>
            <a:pPr marL="334807" lvl="1" indent="-167404" algn="l">
              <a:lnSpc>
                <a:spcPts val="2171"/>
              </a:lnSpc>
              <a:buFont typeface="Arial"/>
              <a:buChar char="•"/>
            </a:pPr>
            <a:r>
              <a:rPr lang="en-US" sz="1550">
                <a:solidFill>
                  <a:srgbClr val="666666"/>
                </a:solidFill>
                <a:latin typeface="Roboto Bold"/>
              </a:rPr>
              <a:t>80% - Buyer + Seller</a:t>
            </a:r>
          </a:p>
          <a:p>
            <a:pPr marL="334807" lvl="1" indent="-167404" algn="l">
              <a:lnSpc>
                <a:spcPts val="2171"/>
              </a:lnSpc>
              <a:buFont typeface="Arial"/>
              <a:buChar char="•"/>
            </a:pPr>
            <a:r>
              <a:rPr lang="en-US" sz="1550">
                <a:solidFill>
                  <a:srgbClr val="666666"/>
                </a:solidFill>
                <a:latin typeface="Roboto Bold"/>
              </a:rPr>
              <a:t>20% - Shared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61726" y="2487807"/>
            <a:ext cx="1086617" cy="2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Roboto Bold"/>
              </a:rPr>
              <a:t>R10,000 000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61726" y="3284141"/>
            <a:ext cx="1086617" cy="2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Roboto Bold"/>
              </a:rPr>
              <a:t>R1,851 421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61726" y="4080474"/>
            <a:ext cx="1086617" cy="2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Roboto Bold"/>
              </a:rPr>
              <a:t>R8, 148 579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40422" y="2423989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480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40422" y="3204130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58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40422" y="4000464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422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14101" y="2416730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360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14101" y="3194310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73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14101" y="4000464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287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89368" y="2416730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600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89368" y="3194310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400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589368" y="4000464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200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37130" y="0"/>
            <a:ext cx="5479340" cy="1037149"/>
            <a:chOff x="0" y="0"/>
            <a:chExt cx="1963672" cy="3716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963672" cy="400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38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17310" y="347604"/>
            <a:ext cx="5118980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Roboto Bold"/>
              </a:rPr>
              <a:t>Mid-Year Review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24876" y="774733"/>
            <a:ext cx="2103848" cy="212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1"/>
              </a:lnSpc>
              <a:spcBef>
                <a:spcPct val="0"/>
              </a:spcBef>
            </a:pPr>
            <a:r>
              <a:rPr lang="en-US" sz="1150">
                <a:solidFill>
                  <a:srgbClr val="FFFFFF"/>
                </a:solidFill>
                <a:latin typeface="Roboto Bold"/>
              </a:rPr>
              <a:t>HENNI PORTWIG</a:t>
            </a:r>
          </a:p>
        </p:txBody>
      </p:sp>
      <p:sp>
        <p:nvSpPr>
          <p:cNvPr id="7" name="Freeform 7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8" name="Freeform 8"/>
          <p:cNvSpPr/>
          <p:nvPr/>
        </p:nvSpPr>
        <p:spPr>
          <a:xfrm>
            <a:off x="287373" y="1783651"/>
            <a:ext cx="9159805" cy="3367642"/>
          </a:xfrm>
          <a:custGeom>
            <a:avLst/>
            <a:gdLst/>
            <a:ahLst/>
            <a:cxnLst/>
            <a:rect l="l" t="t" r="r" b="b"/>
            <a:pathLst>
              <a:path w="9159805" h="3367642">
                <a:moveTo>
                  <a:pt x="0" y="0"/>
                </a:moveTo>
                <a:lnTo>
                  <a:pt x="9159804" y="0"/>
                </a:lnTo>
                <a:lnTo>
                  <a:pt x="9159804" y="3367642"/>
                </a:lnTo>
                <a:lnTo>
                  <a:pt x="0" y="33676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095" t="-83613" r="-17915" b="-76044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9" name="TextBox 9"/>
          <p:cNvSpPr txBox="1"/>
          <p:nvPr/>
        </p:nvSpPr>
        <p:spPr>
          <a:xfrm>
            <a:off x="2112726" y="5210511"/>
            <a:ext cx="3231914" cy="1517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1"/>
              </a:lnSpc>
            </a:pPr>
            <a:r>
              <a:rPr lang="en-US" sz="1750">
                <a:solidFill>
                  <a:srgbClr val="666666"/>
                </a:solidFill>
                <a:latin typeface="Roboto Bold"/>
              </a:rPr>
              <a:t>   HENNI’s 2024 GOALS:</a:t>
            </a:r>
          </a:p>
          <a:p>
            <a:pPr marL="377986" lvl="1" indent="-188993" algn="l">
              <a:lnSpc>
                <a:spcPts val="2451"/>
              </a:lnSpc>
              <a:buFont typeface="Arial"/>
              <a:buChar char="•"/>
            </a:pPr>
            <a:r>
              <a:rPr lang="en-US" sz="1750">
                <a:solidFill>
                  <a:srgbClr val="666666"/>
                </a:solidFill>
                <a:latin typeface="Roboto Bold"/>
              </a:rPr>
              <a:t>Capping</a:t>
            </a:r>
          </a:p>
          <a:p>
            <a:pPr marL="377986" lvl="1" indent="-188993" algn="l">
              <a:lnSpc>
                <a:spcPts val="2451"/>
              </a:lnSpc>
              <a:buFont typeface="Arial"/>
              <a:buChar char="•"/>
            </a:pPr>
            <a:r>
              <a:rPr lang="en-US" sz="1750">
                <a:solidFill>
                  <a:srgbClr val="666666"/>
                </a:solidFill>
                <a:latin typeface="Roboto Bold"/>
              </a:rPr>
              <a:t>MREA Millionaire</a:t>
            </a:r>
          </a:p>
          <a:p>
            <a:pPr marL="377986" lvl="1" indent="-188993" algn="l">
              <a:lnSpc>
                <a:spcPts val="2451"/>
              </a:lnSpc>
              <a:buFont typeface="Arial"/>
              <a:buChar char="•"/>
            </a:pPr>
            <a:r>
              <a:rPr lang="en-US" sz="1750">
                <a:solidFill>
                  <a:srgbClr val="666666"/>
                </a:solidFill>
                <a:latin typeface="Roboto Bold"/>
              </a:rPr>
              <a:t>TOYOTA Fortuner</a:t>
            </a:r>
          </a:p>
          <a:p>
            <a:pPr algn="l">
              <a:lnSpc>
                <a:spcPts val="2451"/>
              </a:lnSpc>
            </a:pPr>
            <a:endParaRPr lang="en-US" sz="1750">
              <a:solidFill>
                <a:srgbClr val="666666"/>
              </a:solidFill>
              <a:latin typeface="Robot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02718" y="2962572"/>
            <a:ext cx="1086617" cy="2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Roboto Bold"/>
              </a:rPr>
              <a:t>R500 000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2718" y="3758906"/>
            <a:ext cx="1086617" cy="2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Roboto Bold"/>
              </a:rPr>
              <a:t>R923 000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2718" y="4555239"/>
            <a:ext cx="1086617" cy="2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Roboto Bold"/>
              </a:rPr>
              <a:t>+R218 000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81413" y="2898754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11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81413" y="3678895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14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81413" y="4475229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+3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255092" y="2891495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12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255092" y="3669075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17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255092" y="4475229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+5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30360" y="2891495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24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630360" y="3669075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13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630360" y="4475229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-11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005627" y="2891495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120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005627" y="3669075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160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005627" y="4465704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+40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98455" y="2872445"/>
            <a:ext cx="695050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2400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230192" y="3678895"/>
            <a:ext cx="831576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Top Up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230192" y="4475229"/>
            <a:ext cx="831576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Top Up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02718" y="1507153"/>
            <a:ext cx="1086617" cy="2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Roboto Bold"/>
              </a:rPr>
              <a:t>R1,000 000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881413" y="1405826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22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255092" y="1398568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24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630360" y="1398568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48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005627" y="1398568"/>
            <a:ext cx="527542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240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298455" y="1379518"/>
            <a:ext cx="695050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 Bold"/>
              </a:rPr>
              <a:t>100%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42078" y="1573828"/>
            <a:ext cx="870979" cy="177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1400">
                <a:solidFill>
                  <a:srgbClr val="000000"/>
                </a:solidFill>
                <a:latin typeface="Roboto Bold"/>
              </a:rPr>
              <a:t>12 Months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96031" y="2633928"/>
            <a:ext cx="870979" cy="177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1400">
                <a:solidFill>
                  <a:srgbClr val="000000"/>
                </a:solidFill>
                <a:latin typeface="Roboto Bold"/>
              </a:rPr>
              <a:t>6 Months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592260" y="5210511"/>
            <a:ext cx="3231914" cy="1212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1"/>
              </a:lnSpc>
            </a:pPr>
            <a:r>
              <a:rPr lang="en-US" sz="1750">
                <a:solidFill>
                  <a:srgbClr val="666666"/>
                </a:solidFill>
                <a:latin typeface="Roboto Bold"/>
              </a:rPr>
              <a:t>   RECOMMENDATION:</a:t>
            </a:r>
          </a:p>
          <a:p>
            <a:pPr marL="377986" lvl="1" indent="-188993" algn="l">
              <a:lnSpc>
                <a:spcPts val="2451"/>
              </a:lnSpc>
              <a:buFont typeface="Arial"/>
              <a:buChar char="•"/>
            </a:pPr>
            <a:r>
              <a:rPr lang="en-US" sz="1750">
                <a:solidFill>
                  <a:srgbClr val="666666"/>
                </a:solidFill>
                <a:latin typeface="Roboto Bold"/>
              </a:rPr>
              <a:t>15-20 appointments a month!</a:t>
            </a:r>
          </a:p>
          <a:p>
            <a:pPr algn="l">
              <a:lnSpc>
                <a:spcPts val="2451"/>
              </a:lnSpc>
            </a:pPr>
            <a:endParaRPr lang="en-US" sz="1750">
              <a:solidFill>
                <a:srgbClr val="666666"/>
              </a:solidFill>
              <a:latin typeface="Roboto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37130" y="0"/>
            <a:ext cx="5479340" cy="1037149"/>
            <a:chOff x="0" y="0"/>
            <a:chExt cx="1963672" cy="3716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963672" cy="400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38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17310" y="347604"/>
            <a:ext cx="5118980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Roboto Bold"/>
              </a:rPr>
              <a:t>Mid-Year Review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24876" y="774733"/>
            <a:ext cx="2103848" cy="212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1"/>
              </a:lnSpc>
              <a:spcBef>
                <a:spcPct val="0"/>
              </a:spcBef>
            </a:pPr>
            <a:r>
              <a:rPr lang="en-US" sz="1150">
                <a:solidFill>
                  <a:srgbClr val="FFFFFF"/>
                </a:solidFill>
                <a:latin typeface="Roboto Bold"/>
              </a:rPr>
              <a:t>(What are my numbers?)</a:t>
            </a:r>
          </a:p>
        </p:txBody>
      </p:sp>
      <p:sp>
        <p:nvSpPr>
          <p:cNvPr id="7" name="Freeform 7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8" name="Freeform 8"/>
          <p:cNvSpPr/>
          <p:nvPr/>
        </p:nvSpPr>
        <p:spPr>
          <a:xfrm>
            <a:off x="249273" y="2031301"/>
            <a:ext cx="9159805" cy="3367642"/>
          </a:xfrm>
          <a:custGeom>
            <a:avLst/>
            <a:gdLst/>
            <a:ahLst/>
            <a:cxnLst/>
            <a:rect l="l" t="t" r="r" b="b"/>
            <a:pathLst>
              <a:path w="9159805" h="3367642">
                <a:moveTo>
                  <a:pt x="0" y="0"/>
                </a:moveTo>
                <a:lnTo>
                  <a:pt x="9159804" y="0"/>
                </a:lnTo>
                <a:lnTo>
                  <a:pt x="9159804" y="3367642"/>
                </a:lnTo>
                <a:lnTo>
                  <a:pt x="0" y="33676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095" t="-83613" r="-17915" b="-76044"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3" name="Group 3"/>
          <p:cNvGrpSpPr/>
          <p:nvPr/>
        </p:nvGrpSpPr>
        <p:grpSpPr>
          <a:xfrm>
            <a:off x="2137130" y="0"/>
            <a:ext cx="5479340" cy="1037149"/>
            <a:chOff x="0" y="0"/>
            <a:chExt cx="1963672" cy="3716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963672" cy="400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3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17310" y="347604"/>
            <a:ext cx="5118980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Roboto Bold"/>
              </a:rPr>
              <a:t>Mid-Year Assessment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24876" y="774733"/>
            <a:ext cx="2103848" cy="212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1"/>
              </a:lnSpc>
              <a:spcBef>
                <a:spcPct val="0"/>
              </a:spcBef>
            </a:pPr>
            <a:r>
              <a:rPr lang="en-US" sz="1150">
                <a:solidFill>
                  <a:srgbClr val="FFFFFF"/>
                </a:solidFill>
                <a:latin typeface="Roboto Bold"/>
              </a:rPr>
              <a:t>(Where I am now.)</a:t>
            </a:r>
          </a:p>
        </p:txBody>
      </p:sp>
      <p:sp>
        <p:nvSpPr>
          <p:cNvPr id="8" name="Freeform 8"/>
          <p:cNvSpPr/>
          <p:nvPr/>
        </p:nvSpPr>
        <p:spPr>
          <a:xfrm rot="-10800000">
            <a:off x="1248176" y="1659774"/>
            <a:ext cx="7257248" cy="4797275"/>
          </a:xfrm>
          <a:custGeom>
            <a:avLst/>
            <a:gdLst/>
            <a:ahLst/>
            <a:cxnLst/>
            <a:rect l="l" t="t" r="r" b="b"/>
            <a:pathLst>
              <a:path w="7257248" h="4797275">
                <a:moveTo>
                  <a:pt x="0" y="0"/>
                </a:moveTo>
                <a:lnTo>
                  <a:pt x="7257248" y="0"/>
                </a:lnTo>
                <a:lnTo>
                  <a:pt x="7257248" y="4797275"/>
                </a:lnTo>
                <a:lnTo>
                  <a:pt x="0" y="47972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037" t="-16532" r="-15997" b="-21491"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3" name="Group 3"/>
          <p:cNvGrpSpPr/>
          <p:nvPr/>
        </p:nvGrpSpPr>
        <p:grpSpPr>
          <a:xfrm>
            <a:off x="2137130" y="0"/>
            <a:ext cx="5479340" cy="1037149"/>
            <a:chOff x="0" y="0"/>
            <a:chExt cx="1963672" cy="3716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963672" cy="400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38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21233" y="1432432"/>
            <a:ext cx="7311135" cy="5023359"/>
          </a:xfrm>
          <a:custGeom>
            <a:avLst/>
            <a:gdLst/>
            <a:ahLst/>
            <a:cxnLst/>
            <a:rect l="l" t="t" r="r" b="b"/>
            <a:pathLst>
              <a:path w="7311135" h="5023359">
                <a:moveTo>
                  <a:pt x="0" y="0"/>
                </a:moveTo>
                <a:lnTo>
                  <a:pt x="7311134" y="0"/>
                </a:lnTo>
                <a:lnTo>
                  <a:pt x="7311134" y="5023359"/>
                </a:lnTo>
                <a:lnTo>
                  <a:pt x="0" y="50233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7" name="TextBox 7"/>
          <p:cNvSpPr txBox="1"/>
          <p:nvPr/>
        </p:nvSpPr>
        <p:spPr>
          <a:xfrm>
            <a:off x="2317310" y="347604"/>
            <a:ext cx="5118980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Roboto Bold"/>
              </a:rPr>
              <a:t>Choice Map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3" name="Group 3"/>
          <p:cNvGrpSpPr/>
          <p:nvPr/>
        </p:nvGrpSpPr>
        <p:grpSpPr>
          <a:xfrm>
            <a:off x="2137130" y="0"/>
            <a:ext cx="5479340" cy="1037149"/>
            <a:chOff x="0" y="0"/>
            <a:chExt cx="1963672" cy="3716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963672" cy="400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3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17310" y="347604"/>
            <a:ext cx="5118980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Roboto Bold"/>
              </a:rPr>
              <a:t>Year-End Planning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24876" y="774733"/>
            <a:ext cx="2103848" cy="212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1"/>
              </a:lnSpc>
              <a:spcBef>
                <a:spcPct val="0"/>
              </a:spcBef>
            </a:pPr>
            <a:r>
              <a:rPr lang="en-US" sz="1150">
                <a:solidFill>
                  <a:srgbClr val="FFFFFF"/>
                </a:solidFill>
                <a:latin typeface="Roboto Bold"/>
              </a:rPr>
              <a:t>(Where I want to be.)</a:t>
            </a:r>
          </a:p>
        </p:txBody>
      </p:sp>
      <p:sp>
        <p:nvSpPr>
          <p:cNvPr id="8" name="Freeform 8"/>
          <p:cNvSpPr/>
          <p:nvPr/>
        </p:nvSpPr>
        <p:spPr>
          <a:xfrm rot="5400000">
            <a:off x="2762258" y="1614640"/>
            <a:ext cx="4229084" cy="3529504"/>
          </a:xfrm>
          <a:custGeom>
            <a:avLst/>
            <a:gdLst/>
            <a:ahLst/>
            <a:cxnLst/>
            <a:rect l="l" t="t" r="r" b="b"/>
            <a:pathLst>
              <a:path w="4229084" h="3529504">
                <a:moveTo>
                  <a:pt x="0" y="0"/>
                </a:moveTo>
                <a:lnTo>
                  <a:pt x="4229084" y="0"/>
                </a:lnTo>
                <a:lnTo>
                  <a:pt x="4229084" y="3529504"/>
                </a:lnTo>
                <a:lnTo>
                  <a:pt x="0" y="35295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888" t="-20639" r="-42345" b="-23588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9" name="Freeform 9"/>
          <p:cNvSpPr/>
          <p:nvPr/>
        </p:nvSpPr>
        <p:spPr>
          <a:xfrm rot="5400000">
            <a:off x="4393825" y="4290055"/>
            <a:ext cx="965950" cy="3548285"/>
          </a:xfrm>
          <a:custGeom>
            <a:avLst/>
            <a:gdLst/>
            <a:ahLst/>
            <a:cxnLst/>
            <a:rect l="l" t="t" r="r" b="b"/>
            <a:pathLst>
              <a:path w="965950" h="3548285">
                <a:moveTo>
                  <a:pt x="0" y="0"/>
                </a:moveTo>
                <a:lnTo>
                  <a:pt x="965950" y="0"/>
                </a:lnTo>
                <a:lnTo>
                  <a:pt x="965950" y="3548286"/>
                </a:lnTo>
                <a:lnTo>
                  <a:pt x="0" y="3548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87076" t="-23539" r="-58235" b="-19924"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3" name="Group 3"/>
          <p:cNvGrpSpPr/>
          <p:nvPr/>
        </p:nvGrpSpPr>
        <p:grpSpPr>
          <a:xfrm>
            <a:off x="2373423" y="0"/>
            <a:ext cx="5006754" cy="947696"/>
            <a:chOff x="0" y="0"/>
            <a:chExt cx="1963672" cy="3716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63672" cy="409791"/>
            </a:xfrm>
            <a:prstGeom prst="rect">
              <a:avLst/>
            </a:prstGeom>
          </p:spPr>
          <p:txBody>
            <a:bodyPr lIns="46419" tIns="46419" rIns="46419" bIns="46419" rtlCol="0" anchor="ctr"/>
            <a:lstStyle/>
            <a:p>
              <a:pPr algn="ctr">
                <a:lnSpc>
                  <a:spcPts val="222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38063" y="330101"/>
            <a:ext cx="4677474" cy="44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1"/>
              </a:lnSpc>
              <a:spcBef>
                <a:spcPct val="0"/>
              </a:spcBef>
            </a:pPr>
            <a:r>
              <a:rPr lang="en-US" sz="2558">
                <a:solidFill>
                  <a:srgbClr val="FFFFFF"/>
                </a:solidFill>
                <a:latin typeface="Roboto Bold"/>
              </a:rPr>
              <a:t>Economic Model</a:t>
            </a:r>
          </a:p>
        </p:txBody>
      </p:sp>
      <p:sp>
        <p:nvSpPr>
          <p:cNvPr id="7" name="Freeform 7"/>
          <p:cNvSpPr/>
          <p:nvPr/>
        </p:nvSpPr>
        <p:spPr>
          <a:xfrm rot="5400000">
            <a:off x="2168397" y="1345127"/>
            <a:ext cx="5315045" cy="5032316"/>
          </a:xfrm>
          <a:custGeom>
            <a:avLst/>
            <a:gdLst/>
            <a:ahLst/>
            <a:cxnLst/>
            <a:rect l="l" t="t" r="r" b="b"/>
            <a:pathLst>
              <a:path w="5315045" h="5032316">
                <a:moveTo>
                  <a:pt x="0" y="0"/>
                </a:moveTo>
                <a:lnTo>
                  <a:pt x="5315044" y="0"/>
                </a:lnTo>
                <a:lnTo>
                  <a:pt x="5315044" y="5032316"/>
                </a:lnTo>
                <a:lnTo>
                  <a:pt x="0" y="50323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336" t="-8201" r="-25479" b="-2935"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3" name="Group 3"/>
          <p:cNvGrpSpPr/>
          <p:nvPr/>
        </p:nvGrpSpPr>
        <p:grpSpPr>
          <a:xfrm>
            <a:off x="2373423" y="0"/>
            <a:ext cx="5006754" cy="947696"/>
            <a:chOff x="0" y="0"/>
            <a:chExt cx="1963672" cy="3716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63672" cy="409791"/>
            </a:xfrm>
            <a:prstGeom prst="rect">
              <a:avLst/>
            </a:prstGeom>
          </p:spPr>
          <p:txBody>
            <a:bodyPr lIns="46419" tIns="46419" rIns="46419" bIns="46419" rtlCol="0" anchor="ctr"/>
            <a:lstStyle/>
            <a:p>
              <a:pPr algn="ctr">
                <a:lnSpc>
                  <a:spcPts val="222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38063" y="330101"/>
            <a:ext cx="4677474" cy="44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1"/>
              </a:lnSpc>
              <a:spcBef>
                <a:spcPct val="0"/>
              </a:spcBef>
            </a:pPr>
            <a:r>
              <a:rPr lang="en-US" sz="2558">
                <a:solidFill>
                  <a:srgbClr val="FFFFFF"/>
                </a:solidFill>
                <a:latin typeface="Roboto Bold"/>
              </a:rPr>
              <a:t>Sprint GPS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743923" y="1177049"/>
            <a:ext cx="4189554" cy="5368472"/>
            <a:chOff x="0" y="0"/>
            <a:chExt cx="5586072" cy="7157963"/>
          </a:xfrm>
        </p:grpSpPr>
        <p:sp>
          <p:nvSpPr>
            <p:cNvPr id="8" name="Freeform 8"/>
            <p:cNvSpPr/>
            <p:nvPr/>
          </p:nvSpPr>
          <p:spPr>
            <a:xfrm rot="5400000">
              <a:off x="-579815" y="909945"/>
              <a:ext cx="6833800" cy="5242098"/>
            </a:xfrm>
            <a:custGeom>
              <a:avLst/>
              <a:gdLst/>
              <a:ahLst/>
              <a:cxnLst/>
              <a:rect l="l" t="t" r="r" b="b"/>
              <a:pathLst>
                <a:path w="6833800" h="5242098">
                  <a:moveTo>
                    <a:pt x="0" y="0"/>
                  </a:moveTo>
                  <a:lnTo>
                    <a:pt x="6833799" y="0"/>
                  </a:lnTo>
                  <a:lnTo>
                    <a:pt x="6833799" y="5242098"/>
                  </a:lnTo>
                  <a:lnTo>
                    <a:pt x="0" y="5242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096" t="-10367" r="-3910" b="-8548"/>
              </a:stretch>
            </a:blipFill>
          </p:spPr>
          <p:txBody>
            <a:bodyPr/>
            <a:lstStyle/>
            <a:p>
              <a:endParaRPr lang="en-ZA"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5307254" y="0"/>
              <a:ext cx="251341" cy="256998"/>
              <a:chOff x="0" y="0"/>
              <a:chExt cx="394970" cy="40386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48260" y="48260"/>
                <a:ext cx="294640" cy="306070"/>
              </a:xfrm>
              <a:custGeom>
                <a:avLst/>
                <a:gdLst/>
                <a:ahLst/>
                <a:cxnLst/>
                <a:rect l="l" t="t" r="r" b="b"/>
                <a:pathLst>
                  <a:path w="294640" h="306070">
                    <a:moveTo>
                      <a:pt x="294640" y="157480"/>
                    </a:moveTo>
                    <a:cubicBezTo>
                      <a:pt x="276860" y="227330"/>
                      <a:pt x="255270" y="262890"/>
                      <a:pt x="231140" y="279400"/>
                    </a:cubicBezTo>
                    <a:cubicBezTo>
                      <a:pt x="205740" y="295910"/>
                      <a:pt x="166370" y="303530"/>
                      <a:pt x="140970" y="304800"/>
                    </a:cubicBezTo>
                    <a:cubicBezTo>
                      <a:pt x="123190" y="304800"/>
                      <a:pt x="109220" y="299720"/>
                      <a:pt x="93980" y="294640"/>
                    </a:cubicBezTo>
                    <a:cubicBezTo>
                      <a:pt x="80010" y="288290"/>
                      <a:pt x="66040" y="281940"/>
                      <a:pt x="53340" y="269240"/>
                    </a:cubicBezTo>
                    <a:cubicBezTo>
                      <a:pt x="35560" y="251460"/>
                      <a:pt x="12700" y="213360"/>
                      <a:pt x="5080" y="189230"/>
                    </a:cubicBezTo>
                    <a:cubicBezTo>
                      <a:pt x="0" y="172720"/>
                      <a:pt x="0" y="160020"/>
                      <a:pt x="2540" y="142240"/>
                    </a:cubicBezTo>
                    <a:cubicBezTo>
                      <a:pt x="7620" y="118110"/>
                      <a:pt x="26670" y="77470"/>
                      <a:pt x="41910" y="57150"/>
                    </a:cubicBezTo>
                    <a:cubicBezTo>
                      <a:pt x="53340" y="43180"/>
                      <a:pt x="63500" y="35560"/>
                      <a:pt x="80010" y="29210"/>
                    </a:cubicBezTo>
                    <a:cubicBezTo>
                      <a:pt x="102870" y="19050"/>
                      <a:pt x="147320" y="11430"/>
                      <a:pt x="172720" y="13970"/>
                    </a:cubicBezTo>
                    <a:cubicBezTo>
                      <a:pt x="190500" y="15240"/>
                      <a:pt x="201930" y="19050"/>
                      <a:pt x="217170" y="29210"/>
                    </a:cubicBezTo>
                    <a:cubicBezTo>
                      <a:pt x="238760" y="41910"/>
                      <a:pt x="269240" y="69850"/>
                      <a:pt x="281940" y="96520"/>
                    </a:cubicBezTo>
                    <a:cubicBezTo>
                      <a:pt x="293370" y="123190"/>
                      <a:pt x="294640" y="165100"/>
                      <a:pt x="292100" y="189230"/>
                    </a:cubicBezTo>
                    <a:cubicBezTo>
                      <a:pt x="289560" y="207010"/>
                      <a:pt x="281940" y="219710"/>
                      <a:pt x="274320" y="233680"/>
                    </a:cubicBezTo>
                    <a:cubicBezTo>
                      <a:pt x="265430" y="246380"/>
                      <a:pt x="257810" y="259080"/>
                      <a:pt x="243840" y="269240"/>
                    </a:cubicBezTo>
                    <a:cubicBezTo>
                      <a:pt x="223520" y="284480"/>
                      <a:pt x="185420" y="302260"/>
                      <a:pt x="156210" y="304800"/>
                    </a:cubicBezTo>
                    <a:cubicBezTo>
                      <a:pt x="127000" y="306070"/>
                      <a:pt x="87630" y="292100"/>
                      <a:pt x="66040" y="279400"/>
                    </a:cubicBezTo>
                    <a:cubicBezTo>
                      <a:pt x="50800" y="270510"/>
                      <a:pt x="41910" y="261620"/>
                      <a:pt x="31750" y="246380"/>
                    </a:cubicBezTo>
                    <a:cubicBezTo>
                      <a:pt x="17780" y="226060"/>
                      <a:pt x="2540" y="187960"/>
                      <a:pt x="2540" y="157480"/>
                    </a:cubicBezTo>
                    <a:cubicBezTo>
                      <a:pt x="1270" y="125730"/>
                      <a:pt x="16510" y="83820"/>
                      <a:pt x="33020" y="58420"/>
                    </a:cubicBezTo>
                    <a:cubicBezTo>
                      <a:pt x="46990" y="38100"/>
                      <a:pt x="67310" y="24130"/>
                      <a:pt x="87630" y="15240"/>
                    </a:cubicBezTo>
                    <a:cubicBezTo>
                      <a:pt x="109220" y="6350"/>
                      <a:pt x="132080" y="0"/>
                      <a:pt x="157480" y="2540"/>
                    </a:cubicBezTo>
                    <a:cubicBezTo>
                      <a:pt x="186690" y="6350"/>
                      <a:pt x="228600" y="21590"/>
                      <a:pt x="252730" y="44450"/>
                    </a:cubicBezTo>
                    <a:cubicBezTo>
                      <a:pt x="275590" y="67310"/>
                      <a:pt x="294640" y="139700"/>
                      <a:pt x="294640" y="13970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5320184" y="82433"/>
              <a:ext cx="256190" cy="251341"/>
              <a:chOff x="0" y="0"/>
              <a:chExt cx="402590" cy="39497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44450" y="50800"/>
                <a:ext cx="307340" cy="293370"/>
              </a:xfrm>
              <a:custGeom>
                <a:avLst/>
                <a:gdLst/>
                <a:ahLst/>
                <a:cxnLst/>
                <a:rect l="l" t="t" r="r" b="b"/>
                <a:pathLst>
                  <a:path w="307340" h="293370">
                    <a:moveTo>
                      <a:pt x="160020" y="0"/>
                    </a:moveTo>
                    <a:cubicBezTo>
                      <a:pt x="229870" y="17780"/>
                      <a:pt x="265430" y="44450"/>
                      <a:pt x="280670" y="63500"/>
                    </a:cubicBezTo>
                    <a:cubicBezTo>
                      <a:pt x="292100" y="77470"/>
                      <a:pt x="297180" y="88900"/>
                      <a:pt x="300990" y="106680"/>
                    </a:cubicBezTo>
                    <a:cubicBezTo>
                      <a:pt x="306070" y="132080"/>
                      <a:pt x="307340" y="172720"/>
                      <a:pt x="295910" y="200660"/>
                    </a:cubicBezTo>
                    <a:cubicBezTo>
                      <a:pt x="284480" y="227330"/>
                      <a:pt x="255270" y="256540"/>
                      <a:pt x="234950" y="271780"/>
                    </a:cubicBezTo>
                    <a:cubicBezTo>
                      <a:pt x="220980" y="281940"/>
                      <a:pt x="209550" y="287020"/>
                      <a:pt x="191770" y="289560"/>
                    </a:cubicBezTo>
                    <a:cubicBezTo>
                      <a:pt x="166370" y="292100"/>
                      <a:pt x="121920" y="288290"/>
                      <a:pt x="97790" y="279400"/>
                    </a:cubicBezTo>
                    <a:cubicBezTo>
                      <a:pt x="81280" y="273050"/>
                      <a:pt x="71120" y="265430"/>
                      <a:pt x="59690" y="252730"/>
                    </a:cubicBezTo>
                    <a:cubicBezTo>
                      <a:pt x="41910" y="233680"/>
                      <a:pt x="21590" y="194310"/>
                      <a:pt x="15240" y="170180"/>
                    </a:cubicBezTo>
                    <a:cubicBezTo>
                      <a:pt x="11430" y="152400"/>
                      <a:pt x="12700" y="138430"/>
                      <a:pt x="15240" y="121920"/>
                    </a:cubicBezTo>
                    <a:cubicBezTo>
                      <a:pt x="17780" y="106680"/>
                      <a:pt x="20320" y="92710"/>
                      <a:pt x="30480" y="77470"/>
                    </a:cubicBezTo>
                    <a:cubicBezTo>
                      <a:pt x="44450" y="55880"/>
                      <a:pt x="76200" y="25400"/>
                      <a:pt x="97790" y="12700"/>
                    </a:cubicBezTo>
                    <a:cubicBezTo>
                      <a:pt x="114300" y="3810"/>
                      <a:pt x="125730" y="1270"/>
                      <a:pt x="143510" y="0"/>
                    </a:cubicBezTo>
                    <a:cubicBezTo>
                      <a:pt x="168910" y="0"/>
                      <a:pt x="213360" y="8890"/>
                      <a:pt x="234950" y="20320"/>
                    </a:cubicBezTo>
                    <a:cubicBezTo>
                      <a:pt x="251460" y="29210"/>
                      <a:pt x="261620" y="36830"/>
                      <a:pt x="271780" y="50800"/>
                    </a:cubicBezTo>
                    <a:cubicBezTo>
                      <a:pt x="285750" y="72390"/>
                      <a:pt x="304800" y="109220"/>
                      <a:pt x="306070" y="138430"/>
                    </a:cubicBezTo>
                    <a:cubicBezTo>
                      <a:pt x="307340" y="167640"/>
                      <a:pt x="293370" y="207010"/>
                      <a:pt x="280670" y="228600"/>
                    </a:cubicBezTo>
                    <a:cubicBezTo>
                      <a:pt x="271780" y="243840"/>
                      <a:pt x="264160" y="252730"/>
                      <a:pt x="248920" y="262890"/>
                    </a:cubicBezTo>
                    <a:cubicBezTo>
                      <a:pt x="227330" y="276860"/>
                      <a:pt x="190500" y="292100"/>
                      <a:pt x="160020" y="292100"/>
                    </a:cubicBezTo>
                    <a:cubicBezTo>
                      <a:pt x="128270" y="293370"/>
                      <a:pt x="86360" y="281940"/>
                      <a:pt x="60960" y="261620"/>
                    </a:cubicBezTo>
                    <a:cubicBezTo>
                      <a:pt x="34290" y="242570"/>
                      <a:pt x="13970" y="201930"/>
                      <a:pt x="6350" y="172720"/>
                    </a:cubicBezTo>
                    <a:cubicBezTo>
                      <a:pt x="0" y="148590"/>
                      <a:pt x="3810" y="124460"/>
                      <a:pt x="10160" y="102870"/>
                    </a:cubicBezTo>
                    <a:cubicBezTo>
                      <a:pt x="16510" y="81280"/>
                      <a:pt x="27940" y="58420"/>
                      <a:pt x="46990" y="43180"/>
                    </a:cubicBezTo>
                    <a:cubicBezTo>
                      <a:pt x="68580" y="22860"/>
                      <a:pt x="140970" y="0"/>
                      <a:pt x="140970" y="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337156" y="248916"/>
              <a:ext cx="248916" cy="248916"/>
              <a:chOff x="0" y="0"/>
              <a:chExt cx="391160" cy="39116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9530" y="46990"/>
                <a:ext cx="285750" cy="294640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294640">
                    <a:moveTo>
                      <a:pt x="285750" y="104140"/>
                    </a:moveTo>
                    <a:cubicBezTo>
                      <a:pt x="285750" y="195580"/>
                      <a:pt x="275590" y="219710"/>
                      <a:pt x="261620" y="237490"/>
                    </a:cubicBezTo>
                    <a:cubicBezTo>
                      <a:pt x="247650" y="255270"/>
                      <a:pt x="227330" y="271780"/>
                      <a:pt x="207010" y="280670"/>
                    </a:cubicBezTo>
                    <a:cubicBezTo>
                      <a:pt x="185420" y="289560"/>
                      <a:pt x="160020" y="294640"/>
                      <a:pt x="137160" y="293370"/>
                    </a:cubicBezTo>
                    <a:cubicBezTo>
                      <a:pt x="115570" y="292100"/>
                      <a:pt x="90170" y="284480"/>
                      <a:pt x="71120" y="271780"/>
                    </a:cubicBezTo>
                    <a:cubicBezTo>
                      <a:pt x="52070" y="260350"/>
                      <a:pt x="33020" y="242570"/>
                      <a:pt x="21590" y="223520"/>
                    </a:cubicBezTo>
                    <a:cubicBezTo>
                      <a:pt x="10160" y="203200"/>
                      <a:pt x="2540" y="179070"/>
                      <a:pt x="1270" y="156210"/>
                    </a:cubicBezTo>
                    <a:cubicBezTo>
                      <a:pt x="0" y="133350"/>
                      <a:pt x="3810" y="107950"/>
                      <a:pt x="13970" y="87630"/>
                    </a:cubicBezTo>
                    <a:cubicBezTo>
                      <a:pt x="22860" y="67310"/>
                      <a:pt x="38100" y="45720"/>
                      <a:pt x="55880" y="31750"/>
                    </a:cubicBezTo>
                    <a:cubicBezTo>
                      <a:pt x="74930" y="19050"/>
                      <a:pt x="97790" y="7620"/>
                      <a:pt x="120650" y="3810"/>
                    </a:cubicBezTo>
                    <a:cubicBezTo>
                      <a:pt x="142240" y="0"/>
                      <a:pt x="168910" y="1270"/>
                      <a:pt x="190500" y="7620"/>
                    </a:cubicBezTo>
                    <a:cubicBezTo>
                      <a:pt x="212090" y="15240"/>
                      <a:pt x="250190" y="44450"/>
                      <a:pt x="250190" y="4445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325033" y="266696"/>
              <a:ext cx="248916" cy="248916"/>
              <a:chOff x="0" y="0"/>
              <a:chExt cx="391160" cy="39116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49530" y="46990"/>
                <a:ext cx="287020" cy="294640"/>
              </a:xfrm>
              <a:custGeom>
                <a:avLst/>
                <a:gdLst/>
                <a:ahLst/>
                <a:cxnLst/>
                <a:rect l="l" t="t" r="r" b="b"/>
                <a:pathLst>
                  <a:path w="287020" h="294640">
                    <a:moveTo>
                      <a:pt x="287020" y="104140"/>
                    </a:moveTo>
                    <a:cubicBezTo>
                      <a:pt x="287020" y="195580"/>
                      <a:pt x="275590" y="219710"/>
                      <a:pt x="261620" y="237490"/>
                    </a:cubicBezTo>
                    <a:cubicBezTo>
                      <a:pt x="247650" y="255270"/>
                      <a:pt x="227330" y="270510"/>
                      <a:pt x="207010" y="280670"/>
                    </a:cubicBezTo>
                    <a:cubicBezTo>
                      <a:pt x="186690" y="289560"/>
                      <a:pt x="161290" y="294640"/>
                      <a:pt x="138430" y="293370"/>
                    </a:cubicBezTo>
                    <a:cubicBezTo>
                      <a:pt x="115570" y="292100"/>
                      <a:pt x="91440" y="283210"/>
                      <a:pt x="71120" y="271780"/>
                    </a:cubicBezTo>
                    <a:cubicBezTo>
                      <a:pt x="52070" y="260350"/>
                      <a:pt x="34290" y="242570"/>
                      <a:pt x="21590" y="222250"/>
                    </a:cubicBezTo>
                    <a:cubicBezTo>
                      <a:pt x="10160" y="203200"/>
                      <a:pt x="2540" y="179070"/>
                      <a:pt x="1270" y="156210"/>
                    </a:cubicBezTo>
                    <a:cubicBezTo>
                      <a:pt x="0" y="133350"/>
                      <a:pt x="5080" y="107950"/>
                      <a:pt x="13970" y="87630"/>
                    </a:cubicBezTo>
                    <a:cubicBezTo>
                      <a:pt x="22860" y="66040"/>
                      <a:pt x="39370" y="45720"/>
                      <a:pt x="57150" y="31750"/>
                    </a:cubicBezTo>
                    <a:cubicBezTo>
                      <a:pt x="74930" y="17780"/>
                      <a:pt x="99060" y="7620"/>
                      <a:pt x="120650" y="3810"/>
                    </a:cubicBezTo>
                    <a:cubicBezTo>
                      <a:pt x="143510" y="0"/>
                      <a:pt x="168910" y="1270"/>
                      <a:pt x="190500" y="7620"/>
                    </a:cubicBezTo>
                    <a:cubicBezTo>
                      <a:pt x="212090" y="13970"/>
                      <a:pt x="250190" y="44450"/>
                      <a:pt x="250190" y="4445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260380" y="25053"/>
              <a:ext cx="248916" cy="248916"/>
              <a:chOff x="0" y="0"/>
              <a:chExt cx="391160" cy="39116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9530" y="46990"/>
                <a:ext cx="287020" cy="294640"/>
              </a:xfrm>
              <a:custGeom>
                <a:avLst/>
                <a:gdLst/>
                <a:ahLst/>
                <a:cxnLst/>
                <a:rect l="l" t="t" r="r" b="b"/>
                <a:pathLst>
                  <a:path w="287020" h="294640">
                    <a:moveTo>
                      <a:pt x="287020" y="104140"/>
                    </a:moveTo>
                    <a:cubicBezTo>
                      <a:pt x="287020" y="196850"/>
                      <a:pt x="275590" y="219710"/>
                      <a:pt x="261620" y="237490"/>
                    </a:cubicBezTo>
                    <a:cubicBezTo>
                      <a:pt x="247650" y="255270"/>
                      <a:pt x="227330" y="271780"/>
                      <a:pt x="207010" y="280670"/>
                    </a:cubicBezTo>
                    <a:cubicBezTo>
                      <a:pt x="186690" y="289560"/>
                      <a:pt x="161290" y="294640"/>
                      <a:pt x="138430" y="293370"/>
                    </a:cubicBezTo>
                    <a:cubicBezTo>
                      <a:pt x="115570" y="292100"/>
                      <a:pt x="90170" y="284480"/>
                      <a:pt x="71120" y="273050"/>
                    </a:cubicBezTo>
                    <a:cubicBezTo>
                      <a:pt x="52070" y="260350"/>
                      <a:pt x="34290" y="242570"/>
                      <a:pt x="21590" y="223520"/>
                    </a:cubicBezTo>
                    <a:cubicBezTo>
                      <a:pt x="10160" y="204470"/>
                      <a:pt x="2540" y="179070"/>
                      <a:pt x="1270" y="156210"/>
                    </a:cubicBezTo>
                    <a:cubicBezTo>
                      <a:pt x="0" y="133350"/>
                      <a:pt x="5080" y="107950"/>
                      <a:pt x="13970" y="87630"/>
                    </a:cubicBezTo>
                    <a:cubicBezTo>
                      <a:pt x="22860" y="67310"/>
                      <a:pt x="39370" y="46990"/>
                      <a:pt x="57150" y="33020"/>
                    </a:cubicBezTo>
                    <a:cubicBezTo>
                      <a:pt x="74930" y="19050"/>
                      <a:pt x="97790" y="7620"/>
                      <a:pt x="120650" y="3810"/>
                    </a:cubicBezTo>
                    <a:cubicBezTo>
                      <a:pt x="143510" y="0"/>
                      <a:pt x="168910" y="1270"/>
                      <a:pt x="190500" y="8890"/>
                    </a:cubicBezTo>
                    <a:cubicBezTo>
                      <a:pt x="212090" y="15240"/>
                      <a:pt x="250190" y="44450"/>
                      <a:pt x="250190" y="4445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248257" y="30710"/>
              <a:ext cx="248916" cy="248916"/>
              <a:chOff x="0" y="0"/>
              <a:chExt cx="391160" cy="39116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49530" y="46990"/>
                <a:ext cx="287020" cy="294640"/>
              </a:xfrm>
              <a:custGeom>
                <a:avLst/>
                <a:gdLst/>
                <a:ahLst/>
                <a:cxnLst/>
                <a:rect l="l" t="t" r="r" b="b"/>
                <a:pathLst>
                  <a:path w="287020" h="294640">
                    <a:moveTo>
                      <a:pt x="287020" y="104140"/>
                    </a:moveTo>
                    <a:cubicBezTo>
                      <a:pt x="287020" y="196850"/>
                      <a:pt x="276860" y="219710"/>
                      <a:pt x="262890" y="238760"/>
                    </a:cubicBezTo>
                    <a:cubicBezTo>
                      <a:pt x="248920" y="256540"/>
                      <a:pt x="228600" y="271780"/>
                      <a:pt x="207010" y="280670"/>
                    </a:cubicBezTo>
                    <a:cubicBezTo>
                      <a:pt x="186690" y="290830"/>
                      <a:pt x="161290" y="294640"/>
                      <a:pt x="138430" y="293370"/>
                    </a:cubicBezTo>
                    <a:cubicBezTo>
                      <a:pt x="115570" y="292100"/>
                      <a:pt x="91440" y="284480"/>
                      <a:pt x="72390" y="273050"/>
                    </a:cubicBezTo>
                    <a:cubicBezTo>
                      <a:pt x="52070" y="261620"/>
                      <a:pt x="34290" y="242570"/>
                      <a:pt x="22860" y="223520"/>
                    </a:cubicBezTo>
                    <a:cubicBezTo>
                      <a:pt x="11430" y="204470"/>
                      <a:pt x="2540" y="179070"/>
                      <a:pt x="1270" y="157480"/>
                    </a:cubicBezTo>
                    <a:cubicBezTo>
                      <a:pt x="0" y="134620"/>
                      <a:pt x="5080" y="109220"/>
                      <a:pt x="13970" y="87630"/>
                    </a:cubicBezTo>
                    <a:cubicBezTo>
                      <a:pt x="24130" y="67310"/>
                      <a:pt x="39370" y="46990"/>
                      <a:pt x="57150" y="33020"/>
                    </a:cubicBezTo>
                    <a:cubicBezTo>
                      <a:pt x="74930" y="19050"/>
                      <a:pt x="99060" y="8890"/>
                      <a:pt x="120650" y="3810"/>
                    </a:cubicBezTo>
                    <a:cubicBezTo>
                      <a:pt x="143510" y="0"/>
                      <a:pt x="168910" y="1270"/>
                      <a:pt x="190500" y="8890"/>
                    </a:cubicBezTo>
                    <a:cubicBezTo>
                      <a:pt x="212090" y="15240"/>
                      <a:pt x="251460" y="44450"/>
                      <a:pt x="251460" y="4445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5213506" y="13739"/>
              <a:ext cx="248916" cy="248916"/>
              <a:chOff x="0" y="0"/>
              <a:chExt cx="391160" cy="39116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49530" y="45720"/>
                <a:ext cx="285750" cy="295910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295910">
                    <a:moveTo>
                      <a:pt x="285750" y="105410"/>
                    </a:moveTo>
                    <a:cubicBezTo>
                      <a:pt x="285750" y="196850"/>
                      <a:pt x="275590" y="220980"/>
                      <a:pt x="261620" y="238760"/>
                    </a:cubicBezTo>
                    <a:cubicBezTo>
                      <a:pt x="247650" y="256540"/>
                      <a:pt x="227330" y="271780"/>
                      <a:pt x="207010" y="281940"/>
                    </a:cubicBezTo>
                    <a:cubicBezTo>
                      <a:pt x="185420" y="290830"/>
                      <a:pt x="160020" y="295910"/>
                      <a:pt x="138430" y="294640"/>
                    </a:cubicBezTo>
                    <a:cubicBezTo>
                      <a:pt x="115570" y="292100"/>
                      <a:pt x="90170" y="284480"/>
                      <a:pt x="71120" y="273050"/>
                    </a:cubicBezTo>
                    <a:cubicBezTo>
                      <a:pt x="52070" y="261620"/>
                      <a:pt x="33020" y="242570"/>
                      <a:pt x="21590" y="223520"/>
                    </a:cubicBezTo>
                    <a:cubicBezTo>
                      <a:pt x="10160" y="204470"/>
                      <a:pt x="2540" y="179070"/>
                      <a:pt x="1270" y="157480"/>
                    </a:cubicBezTo>
                    <a:cubicBezTo>
                      <a:pt x="0" y="134620"/>
                      <a:pt x="3810" y="109220"/>
                      <a:pt x="13970" y="88900"/>
                    </a:cubicBezTo>
                    <a:cubicBezTo>
                      <a:pt x="22860" y="67310"/>
                      <a:pt x="39370" y="46990"/>
                      <a:pt x="57150" y="33020"/>
                    </a:cubicBezTo>
                    <a:cubicBezTo>
                      <a:pt x="74930" y="19050"/>
                      <a:pt x="97790" y="8890"/>
                      <a:pt x="120650" y="5080"/>
                    </a:cubicBezTo>
                    <a:cubicBezTo>
                      <a:pt x="142240" y="0"/>
                      <a:pt x="168910" y="2540"/>
                      <a:pt x="190500" y="8890"/>
                    </a:cubicBezTo>
                    <a:cubicBezTo>
                      <a:pt x="212090" y="15240"/>
                      <a:pt x="250190" y="44450"/>
                      <a:pt x="250190" y="4445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5213506" y="13739"/>
              <a:ext cx="248916" cy="248916"/>
              <a:chOff x="0" y="0"/>
              <a:chExt cx="391160" cy="39116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49530" y="45720"/>
                <a:ext cx="285750" cy="295910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295910">
                    <a:moveTo>
                      <a:pt x="285750" y="105410"/>
                    </a:moveTo>
                    <a:cubicBezTo>
                      <a:pt x="285750" y="196850"/>
                      <a:pt x="275590" y="220980"/>
                      <a:pt x="261620" y="238760"/>
                    </a:cubicBezTo>
                    <a:cubicBezTo>
                      <a:pt x="247650" y="256540"/>
                      <a:pt x="227330" y="271780"/>
                      <a:pt x="207010" y="281940"/>
                    </a:cubicBezTo>
                    <a:cubicBezTo>
                      <a:pt x="185420" y="290830"/>
                      <a:pt x="160020" y="295910"/>
                      <a:pt x="138430" y="294640"/>
                    </a:cubicBezTo>
                    <a:cubicBezTo>
                      <a:pt x="115570" y="292100"/>
                      <a:pt x="90170" y="284480"/>
                      <a:pt x="71120" y="273050"/>
                    </a:cubicBezTo>
                    <a:cubicBezTo>
                      <a:pt x="52070" y="261620"/>
                      <a:pt x="33020" y="242570"/>
                      <a:pt x="21590" y="223520"/>
                    </a:cubicBezTo>
                    <a:cubicBezTo>
                      <a:pt x="10160" y="204470"/>
                      <a:pt x="2540" y="179070"/>
                      <a:pt x="1270" y="157480"/>
                    </a:cubicBezTo>
                    <a:cubicBezTo>
                      <a:pt x="0" y="134620"/>
                      <a:pt x="3810" y="109220"/>
                      <a:pt x="13970" y="88900"/>
                    </a:cubicBezTo>
                    <a:cubicBezTo>
                      <a:pt x="22860" y="67310"/>
                      <a:pt x="39370" y="46990"/>
                      <a:pt x="57150" y="33020"/>
                    </a:cubicBezTo>
                    <a:cubicBezTo>
                      <a:pt x="74930" y="19050"/>
                      <a:pt x="97790" y="8890"/>
                      <a:pt x="120650" y="5080"/>
                    </a:cubicBezTo>
                    <a:cubicBezTo>
                      <a:pt x="142240" y="0"/>
                      <a:pt x="168910" y="2540"/>
                      <a:pt x="190500" y="8890"/>
                    </a:cubicBezTo>
                    <a:cubicBezTo>
                      <a:pt x="212090" y="15240"/>
                      <a:pt x="250190" y="44450"/>
                      <a:pt x="250190" y="4445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183603" y="7274"/>
              <a:ext cx="248916" cy="248916"/>
              <a:chOff x="0" y="0"/>
              <a:chExt cx="391160" cy="39116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49530" y="46990"/>
                <a:ext cx="287020" cy="294640"/>
              </a:xfrm>
              <a:custGeom>
                <a:avLst/>
                <a:gdLst/>
                <a:ahLst/>
                <a:cxnLst/>
                <a:rect l="l" t="t" r="r" b="b"/>
                <a:pathLst>
                  <a:path w="287020" h="294640">
                    <a:moveTo>
                      <a:pt x="287020" y="104140"/>
                    </a:moveTo>
                    <a:cubicBezTo>
                      <a:pt x="287020" y="196850"/>
                      <a:pt x="276860" y="219710"/>
                      <a:pt x="262890" y="237490"/>
                    </a:cubicBezTo>
                    <a:cubicBezTo>
                      <a:pt x="248920" y="255270"/>
                      <a:pt x="228600" y="271780"/>
                      <a:pt x="207010" y="280670"/>
                    </a:cubicBezTo>
                    <a:cubicBezTo>
                      <a:pt x="186690" y="290830"/>
                      <a:pt x="161290" y="294640"/>
                      <a:pt x="138430" y="293370"/>
                    </a:cubicBezTo>
                    <a:cubicBezTo>
                      <a:pt x="115570" y="292100"/>
                      <a:pt x="91440" y="284480"/>
                      <a:pt x="72390" y="273050"/>
                    </a:cubicBezTo>
                    <a:cubicBezTo>
                      <a:pt x="52070" y="261620"/>
                      <a:pt x="34290" y="242570"/>
                      <a:pt x="22860" y="223520"/>
                    </a:cubicBezTo>
                    <a:cubicBezTo>
                      <a:pt x="10160" y="204470"/>
                      <a:pt x="2540" y="179070"/>
                      <a:pt x="1270" y="156210"/>
                    </a:cubicBezTo>
                    <a:cubicBezTo>
                      <a:pt x="0" y="134620"/>
                      <a:pt x="5080" y="107950"/>
                      <a:pt x="13970" y="87630"/>
                    </a:cubicBezTo>
                    <a:cubicBezTo>
                      <a:pt x="24130" y="67310"/>
                      <a:pt x="39370" y="46990"/>
                      <a:pt x="57150" y="33020"/>
                    </a:cubicBezTo>
                    <a:cubicBezTo>
                      <a:pt x="74930" y="19050"/>
                      <a:pt x="99060" y="8890"/>
                      <a:pt x="120650" y="3810"/>
                    </a:cubicBezTo>
                    <a:cubicBezTo>
                      <a:pt x="143510" y="0"/>
                      <a:pt x="168910" y="1270"/>
                      <a:pt x="190500" y="8890"/>
                    </a:cubicBezTo>
                    <a:cubicBezTo>
                      <a:pt x="212090" y="15240"/>
                      <a:pt x="250190" y="44450"/>
                      <a:pt x="250190" y="4445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760154" y="177559"/>
              <a:ext cx="2612562" cy="933612"/>
              <a:chOff x="0" y="0"/>
              <a:chExt cx="1103492" cy="394338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103492" cy="394338"/>
              </a:xfrm>
              <a:custGeom>
                <a:avLst/>
                <a:gdLst/>
                <a:ahLst/>
                <a:cxnLst/>
                <a:rect l="l" t="t" r="r" b="b"/>
                <a:pathLst>
                  <a:path w="1103492" h="394338">
                    <a:moveTo>
                      <a:pt x="68449" y="0"/>
                    </a:moveTo>
                    <a:lnTo>
                      <a:pt x="1035043" y="0"/>
                    </a:lnTo>
                    <a:cubicBezTo>
                      <a:pt x="1053197" y="0"/>
                      <a:pt x="1070607" y="7212"/>
                      <a:pt x="1083444" y="20048"/>
                    </a:cubicBezTo>
                    <a:cubicBezTo>
                      <a:pt x="1096281" y="32885"/>
                      <a:pt x="1103492" y="50295"/>
                      <a:pt x="1103492" y="68449"/>
                    </a:cubicBezTo>
                    <a:lnTo>
                      <a:pt x="1103492" y="325889"/>
                    </a:lnTo>
                    <a:cubicBezTo>
                      <a:pt x="1103492" y="363693"/>
                      <a:pt x="1072847" y="394338"/>
                      <a:pt x="1035043" y="394338"/>
                    </a:cubicBezTo>
                    <a:lnTo>
                      <a:pt x="68449" y="394338"/>
                    </a:lnTo>
                    <a:cubicBezTo>
                      <a:pt x="30646" y="394338"/>
                      <a:pt x="0" y="363693"/>
                      <a:pt x="0" y="325889"/>
                    </a:cubicBezTo>
                    <a:lnTo>
                      <a:pt x="0" y="68449"/>
                    </a:lnTo>
                    <a:cubicBezTo>
                      <a:pt x="0" y="30646"/>
                      <a:pt x="30646" y="0"/>
                      <a:pt x="684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666666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1103492" cy="432438"/>
              </a:xfrm>
              <a:prstGeom prst="rect">
                <a:avLst/>
              </a:prstGeom>
            </p:spPr>
            <p:txBody>
              <a:bodyPr lIns="44049" tIns="44049" rIns="44049" bIns="44049" rtlCol="0" anchor="ctr"/>
              <a:lstStyle/>
              <a:p>
                <a:pPr algn="ctr">
                  <a:lnSpc>
                    <a:spcPts val="2114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0" y="5026818"/>
              <a:ext cx="2193374" cy="2131145"/>
              <a:chOff x="0" y="0"/>
              <a:chExt cx="3446780" cy="334899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48260" y="50800"/>
                <a:ext cx="3350260" cy="3288030"/>
              </a:xfrm>
              <a:custGeom>
                <a:avLst/>
                <a:gdLst/>
                <a:ahLst/>
                <a:cxnLst/>
                <a:rect l="l" t="t" r="r" b="b"/>
                <a:pathLst>
                  <a:path w="3350260" h="3288030">
                    <a:moveTo>
                      <a:pt x="2540" y="716280"/>
                    </a:moveTo>
                    <a:cubicBezTo>
                      <a:pt x="12700" y="483870"/>
                      <a:pt x="25400" y="419100"/>
                      <a:pt x="45720" y="361950"/>
                    </a:cubicBezTo>
                    <a:cubicBezTo>
                      <a:pt x="66040" y="307340"/>
                      <a:pt x="128270" y="210820"/>
                      <a:pt x="128270" y="210820"/>
                    </a:cubicBezTo>
                    <a:cubicBezTo>
                      <a:pt x="128270" y="209550"/>
                      <a:pt x="127000" y="196850"/>
                      <a:pt x="125730" y="189230"/>
                    </a:cubicBezTo>
                    <a:cubicBezTo>
                      <a:pt x="125730" y="182880"/>
                      <a:pt x="123190" y="168910"/>
                      <a:pt x="123190" y="168910"/>
                    </a:cubicBezTo>
                    <a:cubicBezTo>
                      <a:pt x="123190" y="168910"/>
                      <a:pt x="125730" y="154940"/>
                      <a:pt x="125730" y="148590"/>
                    </a:cubicBezTo>
                    <a:cubicBezTo>
                      <a:pt x="127000" y="142240"/>
                      <a:pt x="128270" y="128270"/>
                      <a:pt x="128270" y="128270"/>
                    </a:cubicBezTo>
                    <a:cubicBezTo>
                      <a:pt x="129540" y="128270"/>
                      <a:pt x="129540" y="128270"/>
                      <a:pt x="129540" y="128270"/>
                    </a:cubicBezTo>
                    <a:cubicBezTo>
                      <a:pt x="129540" y="128270"/>
                      <a:pt x="133350" y="115570"/>
                      <a:pt x="135890" y="109220"/>
                    </a:cubicBezTo>
                    <a:cubicBezTo>
                      <a:pt x="138430" y="102870"/>
                      <a:pt x="143510" y="90170"/>
                      <a:pt x="143510" y="88900"/>
                    </a:cubicBezTo>
                    <a:cubicBezTo>
                      <a:pt x="143510" y="88900"/>
                      <a:pt x="152400" y="78740"/>
                      <a:pt x="156210" y="72390"/>
                    </a:cubicBezTo>
                    <a:cubicBezTo>
                      <a:pt x="160020" y="67310"/>
                      <a:pt x="167640" y="55880"/>
                      <a:pt x="167640" y="55880"/>
                    </a:cubicBezTo>
                    <a:cubicBezTo>
                      <a:pt x="167640" y="55880"/>
                      <a:pt x="177800" y="46990"/>
                      <a:pt x="182880" y="41910"/>
                    </a:cubicBezTo>
                    <a:cubicBezTo>
                      <a:pt x="187960" y="38100"/>
                      <a:pt x="198120" y="29210"/>
                      <a:pt x="199390" y="27940"/>
                    </a:cubicBezTo>
                    <a:cubicBezTo>
                      <a:pt x="199390" y="27940"/>
                      <a:pt x="210820" y="21590"/>
                      <a:pt x="217170" y="19050"/>
                    </a:cubicBezTo>
                    <a:cubicBezTo>
                      <a:pt x="223520" y="15240"/>
                      <a:pt x="234950" y="10160"/>
                      <a:pt x="236220" y="10160"/>
                    </a:cubicBezTo>
                    <a:cubicBezTo>
                      <a:pt x="236220" y="8890"/>
                      <a:pt x="248920" y="6350"/>
                      <a:pt x="255270" y="5080"/>
                    </a:cubicBezTo>
                    <a:cubicBezTo>
                      <a:pt x="262890" y="2540"/>
                      <a:pt x="275590" y="0"/>
                      <a:pt x="275590" y="0"/>
                    </a:cubicBezTo>
                    <a:cubicBezTo>
                      <a:pt x="276860" y="0"/>
                      <a:pt x="289560" y="0"/>
                      <a:pt x="297180" y="0"/>
                    </a:cubicBezTo>
                    <a:cubicBezTo>
                      <a:pt x="303530" y="0"/>
                      <a:pt x="317500" y="0"/>
                      <a:pt x="317500" y="0"/>
                    </a:cubicBezTo>
                    <a:cubicBezTo>
                      <a:pt x="317500" y="0"/>
                      <a:pt x="330200" y="3810"/>
                      <a:pt x="337820" y="5080"/>
                    </a:cubicBezTo>
                    <a:cubicBezTo>
                      <a:pt x="344170" y="7620"/>
                      <a:pt x="356870" y="10160"/>
                      <a:pt x="356870" y="10160"/>
                    </a:cubicBezTo>
                    <a:cubicBezTo>
                      <a:pt x="358140" y="10160"/>
                      <a:pt x="369570" y="16510"/>
                      <a:pt x="375920" y="20320"/>
                    </a:cubicBezTo>
                    <a:cubicBezTo>
                      <a:pt x="382270" y="24130"/>
                      <a:pt x="393700" y="30480"/>
                      <a:pt x="393700" y="30480"/>
                    </a:cubicBezTo>
                    <a:cubicBezTo>
                      <a:pt x="393700" y="30480"/>
                      <a:pt x="403860" y="39370"/>
                      <a:pt x="408940" y="44450"/>
                    </a:cubicBezTo>
                    <a:cubicBezTo>
                      <a:pt x="414020" y="48260"/>
                      <a:pt x="424180" y="57150"/>
                      <a:pt x="424180" y="58420"/>
                    </a:cubicBezTo>
                    <a:cubicBezTo>
                      <a:pt x="425450" y="58420"/>
                      <a:pt x="431800" y="69850"/>
                      <a:pt x="436880" y="74930"/>
                    </a:cubicBezTo>
                    <a:cubicBezTo>
                      <a:pt x="440690" y="81280"/>
                      <a:pt x="448310" y="91440"/>
                      <a:pt x="448310" y="92710"/>
                    </a:cubicBezTo>
                    <a:cubicBezTo>
                      <a:pt x="448310" y="92710"/>
                      <a:pt x="452120" y="105410"/>
                      <a:pt x="454660" y="111760"/>
                    </a:cubicBezTo>
                    <a:cubicBezTo>
                      <a:pt x="457200" y="118110"/>
                      <a:pt x="462280" y="130810"/>
                      <a:pt x="462280" y="130810"/>
                    </a:cubicBezTo>
                    <a:cubicBezTo>
                      <a:pt x="462280" y="132080"/>
                      <a:pt x="459740" y="154940"/>
                      <a:pt x="462280" y="172720"/>
                    </a:cubicBezTo>
                    <a:cubicBezTo>
                      <a:pt x="468630" y="208280"/>
                      <a:pt x="494030" y="279400"/>
                      <a:pt x="516890" y="328930"/>
                    </a:cubicBezTo>
                    <a:cubicBezTo>
                      <a:pt x="541020" y="377190"/>
                      <a:pt x="570230" y="422910"/>
                      <a:pt x="604520" y="464820"/>
                    </a:cubicBezTo>
                    <a:cubicBezTo>
                      <a:pt x="638810" y="506730"/>
                      <a:pt x="681990" y="544830"/>
                      <a:pt x="721360" y="582930"/>
                    </a:cubicBezTo>
                    <a:cubicBezTo>
                      <a:pt x="762000" y="619760"/>
                      <a:pt x="802640" y="654050"/>
                      <a:pt x="843280" y="687070"/>
                    </a:cubicBezTo>
                    <a:cubicBezTo>
                      <a:pt x="882650" y="718820"/>
                      <a:pt x="919480" y="746760"/>
                      <a:pt x="961390" y="777240"/>
                    </a:cubicBezTo>
                    <a:cubicBezTo>
                      <a:pt x="1005840" y="810260"/>
                      <a:pt x="1059180" y="842010"/>
                      <a:pt x="1103630" y="877570"/>
                    </a:cubicBezTo>
                    <a:cubicBezTo>
                      <a:pt x="1146810" y="910590"/>
                      <a:pt x="1186180" y="944880"/>
                      <a:pt x="1225550" y="982980"/>
                    </a:cubicBezTo>
                    <a:cubicBezTo>
                      <a:pt x="1264920" y="1021080"/>
                      <a:pt x="1295400" y="1062990"/>
                      <a:pt x="1341120" y="1104900"/>
                    </a:cubicBezTo>
                    <a:cubicBezTo>
                      <a:pt x="1397000" y="1155700"/>
                      <a:pt x="1511300" y="1239520"/>
                      <a:pt x="1541780" y="1259840"/>
                    </a:cubicBezTo>
                    <a:cubicBezTo>
                      <a:pt x="1550670" y="1264920"/>
                      <a:pt x="1554480" y="1270000"/>
                      <a:pt x="1559560" y="1268730"/>
                    </a:cubicBezTo>
                    <a:cubicBezTo>
                      <a:pt x="1564640" y="1268730"/>
                      <a:pt x="1565910" y="1256030"/>
                      <a:pt x="1574800" y="1252220"/>
                    </a:cubicBezTo>
                    <a:cubicBezTo>
                      <a:pt x="1597660" y="1244600"/>
                      <a:pt x="1682750" y="1250950"/>
                      <a:pt x="1720850" y="1273810"/>
                    </a:cubicBezTo>
                    <a:cubicBezTo>
                      <a:pt x="1757680" y="1296670"/>
                      <a:pt x="1769110" y="1365250"/>
                      <a:pt x="1800860" y="1388110"/>
                    </a:cubicBezTo>
                    <a:cubicBezTo>
                      <a:pt x="1823720" y="1405890"/>
                      <a:pt x="1847850" y="1403350"/>
                      <a:pt x="1877060" y="1414780"/>
                    </a:cubicBezTo>
                    <a:cubicBezTo>
                      <a:pt x="1917700" y="1428750"/>
                      <a:pt x="1968500" y="1449070"/>
                      <a:pt x="2016760" y="1468120"/>
                    </a:cubicBezTo>
                    <a:cubicBezTo>
                      <a:pt x="2068830" y="1489710"/>
                      <a:pt x="2123440" y="1516380"/>
                      <a:pt x="2179320" y="1537970"/>
                    </a:cubicBezTo>
                    <a:cubicBezTo>
                      <a:pt x="2236470" y="1560830"/>
                      <a:pt x="2298700" y="1581150"/>
                      <a:pt x="2357120" y="1601470"/>
                    </a:cubicBezTo>
                    <a:cubicBezTo>
                      <a:pt x="2414270" y="1620520"/>
                      <a:pt x="2471420" y="1635760"/>
                      <a:pt x="2524760" y="1658620"/>
                    </a:cubicBezTo>
                    <a:cubicBezTo>
                      <a:pt x="2576830" y="1678940"/>
                      <a:pt x="2620010" y="1708150"/>
                      <a:pt x="2672080" y="1731010"/>
                    </a:cubicBezTo>
                    <a:cubicBezTo>
                      <a:pt x="2726690" y="1756410"/>
                      <a:pt x="2791460" y="1778000"/>
                      <a:pt x="2846070" y="1803400"/>
                    </a:cubicBezTo>
                    <a:cubicBezTo>
                      <a:pt x="2896870" y="1826260"/>
                      <a:pt x="2943860" y="1845310"/>
                      <a:pt x="2988310" y="1875790"/>
                    </a:cubicBezTo>
                    <a:cubicBezTo>
                      <a:pt x="3036570" y="1908810"/>
                      <a:pt x="3083560" y="1953260"/>
                      <a:pt x="3122930" y="1997710"/>
                    </a:cubicBezTo>
                    <a:cubicBezTo>
                      <a:pt x="3163570" y="2043430"/>
                      <a:pt x="3201670" y="2096770"/>
                      <a:pt x="3228340" y="2148840"/>
                    </a:cubicBezTo>
                    <a:cubicBezTo>
                      <a:pt x="3253740" y="2197100"/>
                      <a:pt x="3267710" y="2249170"/>
                      <a:pt x="3282950" y="2298700"/>
                    </a:cubicBezTo>
                    <a:cubicBezTo>
                      <a:pt x="3298190" y="2346960"/>
                      <a:pt x="3310890" y="2395220"/>
                      <a:pt x="3321050" y="2444750"/>
                    </a:cubicBezTo>
                    <a:cubicBezTo>
                      <a:pt x="3331210" y="2494280"/>
                      <a:pt x="3342640" y="2546350"/>
                      <a:pt x="3346450" y="2597150"/>
                    </a:cubicBezTo>
                    <a:cubicBezTo>
                      <a:pt x="3350260" y="2646680"/>
                      <a:pt x="3343910" y="2694940"/>
                      <a:pt x="3343910" y="2745740"/>
                    </a:cubicBezTo>
                    <a:cubicBezTo>
                      <a:pt x="3342640" y="2799080"/>
                      <a:pt x="3342640" y="2865120"/>
                      <a:pt x="3343910" y="2908300"/>
                    </a:cubicBezTo>
                    <a:cubicBezTo>
                      <a:pt x="3343910" y="2937510"/>
                      <a:pt x="3347720" y="2962910"/>
                      <a:pt x="3347720" y="2983230"/>
                    </a:cubicBezTo>
                    <a:cubicBezTo>
                      <a:pt x="3347720" y="2997200"/>
                      <a:pt x="3347720" y="3007360"/>
                      <a:pt x="3346450" y="3018790"/>
                    </a:cubicBezTo>
                    <a:cubicBezTo>
                      <a:pt x="3343910" y="3030220"/>
                      <a:pt x="3340100" y="3042920"/>
                      <a:pt x="3336290" y="3053080"/>
                    </a:cubicBezTo>
                    <a:cubicBezTo>
                      <a:pt x="3331210" y="3064510"/>
                      <a:pt x="3324860" y="3074670"/>
                      <a:pt x="3317240" y="3084830"/>
                    </a:cubicBezTo>
                    <a:cubicBezTo>
                      <a:pt x="3309620" y="3093720"/>
                      <a:pt x="3302000" y="3102610"/>
                      <a:pt x="3291840" y="3110230"/>
                    </a:cubicBezTo>
                    <a:cubicBezTo>
                      <a:pt x="3282950" y="3117850"/>
                      <a:pt x="3272790" y="3124200"/>
                      <a:pt x="3261360" y="3129280"/>
                    </a:cubicBezTo>
                    <a:cubicBezTo>
                      <a:pt x="3251200" y="3134360"/>
                      <a:pt x="3238500" y="3138170"/>
                      <a:pt x="3227070" y="3140710"/>
                    </a:cubicBezTo>
                    <a:cubicBezTo>
                      <a:pt x="3215640" y="3143250"/>
                      <a:pt x="3202940" y="3143250"/>
                      <a:pt x="3191510" y="3143250"/>
                    </a:cubicBezTo>
                    <a:cubicBezTo>
                      <a:pt x="3178810" y="3141980"/>
                      <a:pt x="3167380" y="3140710"/>
                      <a:pt x="3155950" y="3136900"/>
                    </a:cubicBezTo>
                    <a:cubicBezTo>
                      <a:pt x="3144520" y="3133090"/>
                      <a:pt x="3133090" y="3128010"/>
                      <a:pt x="3122930" y="3122930"/>
                    </a:cubicBezTo>
                    <a:cubicBezTo>
                      <a:pt x="3112770" y="3116580"/>
                      <a:pt x="3102610" y="3108960"/>
                      <a:pt x="3093720" y="3100070"/>
                    </a:cubicBezTo>
                    <a:cubicBezTo>
                      <a:pt x="3084830" y="3092450"/>
                      <a:pt x="3077210" y="3082290"/>
                      <a:pt x="3070860" y="3072130"/>
                    </a:cubicBezTo>
                    <a:cubicBezTo>
                      <a:pt x="3064510" y="3061970"/>
                      <a:pt x="3059430" y="3050540"/>
                      <a:pt x="3055620" y="3039110"/>
                    </a:cubicBezTo>
                    <a:cubicBezTo>
                      <a:pt x="3051810" y="3028950"/>
                      <a:pt x="3049270" y="3004820"/>
                      <a:pt x="3049270" y="3004820"/>
                    </a:cubicBezTo>
                    <a:cubicBezTo>
                      <a:pt x="3049270" y="3004820"/>
                      <a:pt x="3049270" y="2973070"/>
                      <a:pt x="3046730" y="2971800"/>
                    </a:cubicBezTo>
                    <a:cubicBezTo>
                      <a:pt x="3045460" y="2971800"/>
                      <a:pt x="3042920" y="2976880"/>
                      <a:pt x="3040380" y="2978150"/>
                    </a:cubicBezTo>
                    <a:cubicBezTo>
                      <a:pt x="3037840" y="2980690"/>
                      <a:pt x="3035300" y="2980690"/>
                      <a:pt x="3032760" y="2983230"/>
                    </a:cubicBezTo>
                    <a:cubicBezTo>
                      <a:pt x="3030220" y="2984500"/>
                      <a:pt x="3028950" y="2987040"/>
                      <a:pt x="3025140" y="2988310"/>
                    </a:cubicBezTo>
                    <a:cubicBezTo>
                      <a:pt x="3021330" y="2990850"/>
                      <a:pt x="3014980" y="2992120"/>
                      <a:pt x="3008630" y="2994660"/>
                    </a:cubicBezTo>
                    <a:cubicBezTo>
                      <a:pt x="3003550" y="2997200"/>
                      <a:pt x="2997200" y="3002280"/>
                      <a:pt x="2993390" y="3003550"/>
                    </a:cubicBezTo>
                    <a:cubicBezTo>
                      <a:pt x="2989580" y="3004820"/>
                      <a:pt x="2987040" y="3004820"/>
                      <a:pt x="2984500" y="3004820"/>
                    </a:cubicBezTo>
                    <a:cubicBezTo>
                      <a:pt x="2980690" y="3006090"/>
                      <a:pt x="2979420" y="3007360"/>
                      <a:pt x="2975610" y="3008630"/>
                    </a:cubicBezTo>
                    <a:cubicBezTo>
                      <a:pt x="2970530" y="3009900"/>
                      <a:pt x="2962910" y="3008630"/>
                      <a:pt x="2957830" y="3009900"/>
                    </a:cubicBezTo>
                    <a:cubicBezTo>
                      <a:pt x="2951480" y="3009900"/>
                      <a:pt x="2945130" y="3012440"/>
                      <a:pt x="2940050" y="3012440"/>
                    </a:cubicBezTo>
                    <a:cubicBezTo>
                      <a:pt x="2936240" y="3012440"/>
                      <a:pt x="2933700" y="3011170"/>
                      <a:pt x="2931160" y="3011170"/>
                    </a:cubicBezTo>
                    <a:cubicBezTo>
                      <a:pt x="2927350" y="3011170"/>
                      <a:pt x="2924810" y="3012440"/>
                      <a:pt x="2922270" y="3011170"/>
                    </a:cubicBezTo>
                    <a:cubicBezTo>
                      <a:pt x="2917190" y="3011170"/>
                      <a:pt x="2909570" y="3008630"/>
                      <a:pt x="2904490" y="3006090"/>
                    </a:cubicBezTo>
                    <a:cubicBezTo>
                      <a:pt x="2898140" y="3004820"/>
                      <a:pt x="2890520" y="3004820"/>
                      <a:pt x="2886710" y="3003550"/>
                    </a:cubicBezTo>
                    <a:cubicBezTo>
                      <a:pt x="2882900" y="3002280"/>
                      <a:pt x="2881630" y="3001010"/>
                      <a:pt x="2877820" y="2999740"/>
                    </a:cubicBezTo>
                    <a:cubicBezTo>
                      <a:pt x="2875280" y="2998470"/>
                      <a:pt x="2872740" y="2998470"/>
                      <a:pt x="2870200" y="2997200"/>
                    </a:cubicBezTo>
                    <a:cubicBezTo>
                      <a:pt x="2865120" y="2994660"/>
                      <a:pt x="2860040" y="2989580"/>
                      <a:pt x="2854960" y="2987040"/>
                    </a:cubicBezTo>
                    <a:cubicBezTo>
                      <a:pt x="2849880" y="2984500"/>
                      <a:pt x="2842260" y="2980690"/>
                      <a:pt x="2838450" y="2978150"/>
                    </a:cubicBezTo>
                    <a:cubicBezTo>
                      <a:pt x="2837180" y="2976880"/>
                      <a:pt x="2834640" y="2974340"/>
                      <a:pt x="2834640" y="2974340"/>
                    </a:cubicBezTo>
                    <a:cubicBezTo>
                      <a:pt x="2833370" y="2974340"/>
                      <a:pt x="2816860" y="2980690"/>
                      <a:pt x="2816860" y="2980690"/>
                    </a:cubicBezTo>
                    <a:cubicBezTo>
                      <a:pt x="2815590" y="2980690"/>
                      <a:pt x="2804160" y="2983230"/>
                      <a:pt x="2797810" y="2983230"/>
                    </a:cubicBezTo>
                    <a:cubicBezTo>
                      <a:pt x="2791460" y="2984500"/>
                      <a:pt x="2778760" y="2985770"/>
                      <a:pt x="2778760" y="2985770"/>
                    </a:cubicBezTo>
                    <a:cubicBezTo>
                      <a:pt x="2778760" y="2985770"/>
                      <a:pt x="2771140" y="2981960"/>
                      <a:pt x="2767330" y="2984500"/>
                    </a:cubicBezTo>
                    <a:cubicBezTo>
                      <a:pt x="2757170" y="2989580"/>
                      <a:pt x="2754630" y="3034030"/>
                      <a:pt x="2733040" y="3056890"/>
                    </a:cubicBezTo>
                    <a:cubicBezTo>
                      <a:pt x="2698750" y="3094990"/>
                      <a:pt x="2614930" y="3149600"/>
                      <a:pt x="2555240" y="3164840"/>
                    </a:cubicBezTo>
                    <a:cubicBezTo>
                      <a:pt x="2501900" y="3177540"/>
                      <a:pt x="2429510" y="3176270"/>
                      <a:pt x="2395220" y="3155950"/>
                    </a:cubicBezTo>
                    <a:cubicBezTo>
                      <a:pt x="2371090" y="3140710"/>
                      <a:pt x="2371090" y="3088640"/>
                      <a:pt x="2352040" y="3086100"/>
                    </a:cubicBezTo>
                    <a:cubicBezTo>
                      <a:pt x="2326640" y="3081020"/>
                      <a:pt x="2286000" y="3168650"/>
                      <a:pt x="2249170" y="3171190"/>
                    </a:cubicBezTo>
                    <a:cubicBezTo>
                      <a:pt x="2207260" y="3173730"/>
                      <a:pt x="2129790" y="3082290"/>
                      <a:pt x="2113280" y="3086100"/>
                    </a:cubicBezTo>
                    <a:cubicBezTo>
                      <a:pt x="2108200" y="3087370"/>
                      <a:pt x="2112010" y="3096260"/>
                      <a:pt x="2106930" y="3100070"/>
                    </a:cubicBezTo>
                    <a:cubicBezTo>
                      <a:pt x="2087880" y="3114040"/>
                      <a:pt x="1963420" y="3136900"/>
                      <a:pt x="1934210" y="3126740"/>
                    </a:cubicBezTo>
                    <a:cubicBezTo>
                      <a:pt x="1921510" y="3122930"/>
                      <a:pt x="1922780" y="3103880"/>
                      <a:pt x="1911350" y="3103880"/>
                    </a:cubicBezTo>
                    <a:cubicBezTo>
                      <a:pt x="1885950" y="3103880"/>
                      <a:pt x="1830070" y="3215640"/>
                      <a:pt x="1786890" y="3218180"/>
                    </a:cubicBezTo>
                    <a:cubicBezTo>
                      <a:pt x="1747520" y="3220720"/>
                      <a:pt x="1675130" y="3126740"/>
                      <a:pt x="1663700" y="3128010"/>
                    </a:cubicBezTo>
                    <a:cubicBezTo>
                      <a:pt x="1661160" y="3128010"/>
                      <a:pt x="1661160" y="3129280"/>
                      <a:pt x="1659890" y="3131820"/>
                    </a:cubicBezTo>
                    <a:cubicBezTo>
                      <a:pt x="1657350" y="3134360"/>
                      <a:pt x="1647190" y="3147060"/>
                      <a:pt x="1647190" y="3147060"/>
                    </a:cubicBezTo>
                    <a:cubicBezTo>
                      <a:pt x="1647190" y="3147060"/>
                      <a:pt x="1635760" y="3154680"/>
                      <a:pt x="1630680" y="3158490"/>
                    </a:cubicBezTo>
                    <a:cubicBezTo>
                      <a:pt x="1624330" y="3162300"/>
                      <a:pt x="1614170" y="3169920"/>
                      <a:pt x="1612900" y="3169920"/>
                    </a:cubicBezTo>
                    <a:cubicBezTo>
                      <a:pt x="1612900" y="3169920"/>
                      <a:pt x="1601470" y="3175000"/>
                      <a:pt x="1595120" y="3177540"/>
                    </a:cubicBezTo>
                    <a:cubicBezTo>
                      <a:pt x="1588770" y="3180080"/>
                      <a:pt x="1576070" y="3185160"/>
                      <a:pt x="1576070" y="3185160"/>
                    </a:cubicBezTo>
                    <a:cubicBezTo>
                      <a:pt x="1574800" y="3185160"/>
                      <a:pt x="1562100" y="3187700"/>
                      <a:pt x="1555750" y="3187700"/>
                    </a:cubicBezTo>
                    <a:cubicBezTo>
                      <a:pt x="1548130" y="3188970"/>
                      <a:pt x="1535430" y="3190240"/>
                      <a:pt x="1535430" y="3190240"/>
                    </a:cubicBezTo>
                    <a:cubicBezTo>
                      <a:pt x="1534160" y="3190240"/>
                      <a:pt x="1521460" y="3188970"/>
                      <a:pt x="1515110" y="3188970"/>
                    </a:cubicBezTo>
                    <a:cubicBezTo>
                      <a:pt x="1507490" y="3187700"/>
                      <a:pt x="1494790" y="3186430"/>
                      <a:pt x="1494790" y="3186430"/>
                    </a:cubicBezTo>
                    <a:cubicBezTo>
                      <a:pt x="1494790" y="3186430"/>
                      <a:pt x="1482090" y="3181350"/>
                      <a:pt x="1475740" y="3178810"/>
                    </a:cubicBezTo>
                    <a:cubicBezTo>
                      <a:pt x="1469390" y="3176270"/>
                      <a:pt x="1456690" y="3172460"/>
                      <a:pt x="1456690" y="3172460"/>
                    </a:cubicBezTo>
                    <a:cubicBezTo>
                      <a:pt x="1455420" y="3172460"/>
                      <a:pt x="1445260" y="3164840"/>
                      <a:pt x="1438910" y="3161030"/>
                    </a:cubicBezTo>
                    <a:cubicBezTo>
                      <a:pt x="1433830" y="3157220"/>
                      <a:pt x="1422400" y="3149600"/>
                      <a:pt x="1422400" y="3149600"/>
                    </a:cubicBezTo>
                    <a:cubicBezTo>
                      <a:pt x="1422400" y="3149600"/>
                      <a:pt x="1413510" y="3135630"/>
                      <a:pt x="1409700" y="3135630"/>
                    </a:cubicBezTo>
                    <a:cubicBezTo>
                      <a:pt x="1404620" y="3135630"/>
                      <a:pt x="1403350" y="3144520"/>
                      <a:pt x="1395730" y="3148330"/>
                    </a:cubicBezTo>
                    <a:cubicBezTo>
                      <a:pt x="1370330" y="3159760"/>
                      <a:pt x="1270000" y="3190240"/>
                      <a:pt x="1223010" y="3172460"/>
                    </a:cubicBezTo>
                    <a:cubicBezTo>
                      <a:pt x="1176020" y="3155950"/>
                      <a:pt x="1126490" y="3046730"/>
                      <a:pt x="1113790" y="3050540"/>
                    </a:cubicBezTo>
                    <a:cubicBezTo>
                      <a:pt x="1107440" y="3051810"/>
                      <a:pt x="1109980" y="3063240"/>
                      <a:pt x="1107440" y="3074670"/>
                    </a:cubicBezTo>
                    <a:cubicBezTo>
                      <a:pt x="1102360" y="3106420"/>
                      <a:pt x="1121410" y="3216910"/>
                      <a:pt x="1083310" y="3247390"/>
                    </a:cubicBezTo>
                    <a:cubicBezTo>
                      <a:pt x="1031240" y="3288030"/>
                      <a:pt x="805180" y="3256280"/>
                      <a:pt x="762000" y="3216910"/>
                    </a:cubicBezTo>
                    <a:cubicBezTo>
                      <a:pt x="739140" y="3197860"/>
                      <a:pt x="758190" y="3141980"/>
                      <a:pt x="744220" y="3138170"/>
                    </a:cubicBezTo>
                    <a:cubicBezTo>
                      <a:pt x="727710" y="3133090"/>
                      <a:pt x="698500" y="3196590"/>
                      <a:pt x="665480" y="3206750"/>
                    </a:cubicBezTo>
                    <a:cubicBezTo>
                      <a:pt x="624840" y="3218180"/>
                      <a:pt x="544830" y="3209290"/>
                      <a:pt x="510540" y="3183890"/>
                    </a:cubicBezTo>
                    <a:cubicBezTo>
                      <a:pt x="482600" y="3163570"/>
                      <a:pt x="477520" y="3089910"/>
                      <a:pt x="463550" y="3088640"/>
                    </a:cubicBezTo>
                    <a:cubicBezTo>
                      <a:pt x="452120" y="3088640"/>
                      <a:pt x="452120" y="3130550"/>
                      <a:pt x="433070" y="3138170"/>
                    </a:cubicBezTo>
                    <a:cubicBezTo>
                      <a:pt x="392430" y="3154680"/>
                      <a:pt x="231140" y="3122930"/>
                      <a:pt x="187960" y="3074670"/>
                    </a:cubicBezTo>
                    <a:cubicBezTo>
                      <a:pt x="152400" y="3036570"/>
                      <a:pt x="166370" y="2962910"/>
                      <a:pt x="160020" y="2905760"/>
                    </a:cubicBezTo>
                    <a:cubicBezTo>
                      <a:pt x="153670" y="2847340"/>
                      <a:pt x="152400" y="2786380"/>
                      <a:pt x="149860" y="2729230"/>
                    </a:cubicBezTo>
                    <a:cubicBezTo>
                      <a:pt x="148590" y="2674620"/>
                      <a:pt x="149860" y="2623820"/>
                      <a:pt x="149860" y="2571750"/>
                    </a:cubicBezTo>
                    <a:cubicBezTo>
                      <a:pt x="151130" y="2522220"/>
                      <a:pt x="149860" y="2472690"/>
                      <a:pt x="151130" y="2423160"/>
                    </a:cubicBezTo>
                    <a:cubicBezTo>
                      <a:pt x="153670" y="2372360"/>
                      <a:pt x="158750" y="2321560"/>
                      <a:pt x="160020" y="2269490"/>
                    </a:cubicBezTo>
                    <a:cubicBezTo>
                      <a:pt x="161290" y="2214880"/>
                      <a:pt x="162560" y="2157730"/>
                      <a:pt x="158750" y="2103120"/>
                    </a:cubicBezTo>
                    <a:cubicBezTo>
                      <a:pt x="154940" y="2049780"/>
                      <a:pt x="144780" y="1997710"/>
                      <a:pt x="139700" y="1946910"/>
                    </a:cubicBezTo>
                    <a:cubicBezTo>
                      <a:pt x="134620" y="1896110"/>
                      <a:pt x="134620" y="1847850"/>
                      <a:pt x="127000" y="1797050"/>
                    </a:cubicBezTo>
                    <a:cubicBezTo>
                      <a:pt x="119380" y="1743710"/>
                      <a:pt x="106680" y="1690370"/>
                      <a:pt x="93980" y="1633220"/>
                    </a:cubicBezTo>
                    <a:cubicBezTo>
                      <a:pt x="81280" y="1572260"/>
                      <a:pt x="60960" y="1504950"/>
                      <a:pt x="50800" y="1442720"/>
                    </a:cubicBezTo>
                    <a:cubicBezTo>
                      <a:pt x="40640" y="1384300"/>
                      <a:pt x="36830" y="1332230"/>
                      <a:pt x="29210" y="1273810"/>
                    </a:cubicBezTo>
                    <a:cubicBezTo>
                      <a:pt x="21590" y="1211580"/>
                      <a:pt x="7620" y="1140460"/>
                      <a:pt x="3810" y="1078230"/>
                    </a:cubicBezTo>
                    <a:cubicBezTo>
                      <a:pt x="0" y="1021080"/>
                      <a:pt x="3810" y="972820"/>
                      <a:pt x="3810" y="916940"/>
                    </a:cubicBezTo>
                    <a:cubicBezTo>
                      <a:pt x="3810" y="853440"/>
                      <a:pt x="2540" y="716280"/>
                      <a:pt x="2540" y="716280"/>
                    </a:cubicBezTo>
                    <a:moveTo>
                      <a:pt x="2717800" y="2106930"/>
                    </a:moveTo>
                    <a:cubicBezTo>
                      <a:pt x="2719070" y="2115820"/>
                      <a:pt x="2722880" y="2125980"/>
                      <a:pt x="2730500" y="2138680"/>
                    </a:cubicBezTo>
                    <a:cubicBezTo>
                      <a:pt x="2745740" y="2166620"/>
                      <a:pt x="2792730" y="2225040"/>
                      <a:pt x="2818130" y="2272030"/>
                    </a:cubicBezTo>
                    <a:cubicBezTo>
                      <a:pt x="2846070" y="2322830"/>
                      <a:pt x="2874010" y="2381250"/>
                      <a:pt x="2890520" y="2434590"/>
                    </a:cubicBezTo>
                    <a:cubicBezTo>
                      <a:pt x="2904490" y="2484120"/>
                      <a:pt x="2908300" y="2538730"/>
                      <a:pt x="2914650" y="2583180"/>
                    </a:cubicBezTo>
                    <a:cubicBezTo>
                      <a:pt x="2919730" y="2618740"/>
                      <a:pt x="2908300" y="2665730"/>
                      <a:pt x="2923540" y="2679700"/>
                    </a:cubicBezTo>
                    <a:cubicBezTo>
                      <a:pt x="2934970" y="2689860"/>
                      <a:pt x="2959100" y="2679700"/>
                      <a:pt x="2975610" y="2682240"/>
                    </a:cubicBezTo>
                    <a:cubicBezTo>
                      <a:pt x="2989580" y="2686050"/>
                      <a:pt x="3006090" y="2697480"/>
                      <a:pt x="3013710" y="2697480"/>
                    </a:cubicBezTo>
                    <a:cubicBezTo>
                      <a:pt x="3016250" y="2697480"/>
                      <a:pt x="3018790" y="2696210"/>
                      <a:pt x="3018790" y="2696210"/>
                    </a:cubicBezTo>
                    <a:cubicBezTo>
                      <a:pt x="3018790" y="2696210"/>
                      <a:pt x="3017520" y="2698750"/>
                      <a:pt x="3018790" y="2700020"/>
                    </a:cubicBezTo>
                    <a:cubicBezTo>
                      <a:pt x="3020060" y="2701290"/>
                      <a:pt x="3030220" y="2701290"/>
                      <a:pt x="3034030" y="2697480"/>
                    </a:cubicBezTo>
                    <a:cubicBezTo>
                      <a:pt x="3042920" y="2688590"/>
                      <a:pt x="3036570" y="2644140"/>
                      <a:pt x="3032760" y="2611120"/>
                    </a:cubicBezTo>
                    <a:cubicBezTo>
                      <a:pt x="3026410" y="2566670"/>
                      <a:pt x="3011170" y="2505710"/>
                      <a:pt x="2997200" y="2454910"/>
                    </a:cubicBezTo>
                    <a:cubicBezTo>
                      <a:pt x="2981960" y="2401570"/>
                      <a:pt x="2965450" y="2348230"/>
                      <a:pt x="2942590" y="2297430"/>
                    </a:cubicBezTo>
                    <a:cubicBezTo>
                      <a:pt x="2918460" y="2244090"/>
                      <a:pt x="2891790" y="2170430"/>
                      <a:pt x="2851150" y="2139950"/>
                    </a:cubicBezTo>
                    <a:cubicBezTo>
                      <a:pt x="2814320" y="2112010"/>
                      <a:pt x="2717800" y="2106930"/>
                      <a:pt x="2717800" y="210693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1672104" y="6269784"/>
              <a:ext cx="379032" cy="628756"/>
              <a:chOff x="0" y="0"/>
              <a:chExt cx="595630" cy="98806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48260" y="48260"/>
                <a:ext cx="504190" cy="894080"/>
              </a:xfrm>
              <a:custGeom>
                <a:avLst/>
                <a:gdLst/>
                <a:ahLst/>
                <a:cxnLst/>
                <a:rect l="l" t="t" r="r" b="b"/>
                <a:pathLst>
                  <a:path w="504190" h="894080">
                    <a:moveTo>
                      <a:pt x="240030" y="805180"/>
                    </a:moveTo>
                    <a:cubicBezTo>
                      <a:pt x="1270" y="93980"/>
                      <a:pt x="10160" y="76200"/>
                      <a:pt x="25400" y="55880"/>
                    </a:cubicBezTo>
                    <a:cubicBezTo>
                      <a:pt x="39370" y="35560"/>
                      <a:pt x="68580" y="16510"/>
                      <a:pt x="88900" y="8890"/>
                    </a:cubicBezTo>
                    <a:cubicBezTo>
                      <a:pt x="102870" y="2540"/>
                      <a:pt x="113030" y="1270"/>
                      <a:pt x="128270" y="2540"/>
                    </a:cubicBezTo>
                    <a:cubicBezTo>
                      <a:pt x="149860" y="5080"/>
                      <a:pt x="184150" y="13970"/>
                      <a:pt x="203200" y="29210"/>
                    </a:cubicBezTo>
                    <a:cubicBezTo>
                      <a:pt x="223520" y="44450"/>
                      <a:pt x="241300" y="71120"/>
                      <a:pt x="247650" y="95250"/>
                    </a:cubicBezTo>
                    <a:cubicBezTo>
                      <a:pt x="254000" y="119380"/>
                      <a:pt x="248920" y="154940"/>
                      <a:pt x="242570" y="175260"/>
                    </a:cubicBezTo>
                    <a:cubicBezTo>
                      <a:pt x="237490" y="189230"/>
                      <a:pt x="231140" y="198120"/>
                      <a:pt x="220980" y="209550"/>
                    </a:cubicBezTo>
                    <a:cubicBezTo>
                      <a:pt x="205740" y="223520"/>
                      <a:pt x="176530" y="243840"/>
                      <a:pt x="152400" y="248920"/>
                    </a:cubicBezTo>
                    <a:cubicBezTo>
                      <a:pt x="127000" y="254000"/>
                      <a:pt x="92710" y="247650"/>
                      <a:pt x="73660" y="240030"/>
                    </a:cubicBezTo>
                    <a:cubicBezTo>
                      <a:pt x="58420" y="233680"/>
                      <a:pt x="49530" y="227330"/>
                      <a:pt x="40640" y="215900"/>
                    </a:cubicBezTo>
                    <a:cubicBezTo>
                      <a:pt x="26670" y="200660"/>
                      <a:pt x="7620" y="170180"/>
                      <a:pt x="3810" y="146050"/>
                    </a:cubicBezTo>
                    <a:cubicBezTo>
                      <a:pt x="0" y="120650"/>
                      <a:pt x="6350" y="88900"/>
                      <a:pt x="17780" y="67310"/>
                    </a:cubicBezTo>
                    <a:cubicBezTo>
                      <a:pt x="30480" y="45720"/>
                      <a:pt x="53340" y="24130"/>
                      <a:pt x="76200" y="13970"/>
                    </a:cubicBezTo>
                    <a:cubicBezTo>
                      <a:pt x="99060" y="3810"/>
                      <a:pt x="130810" y="0"/>
                      <a:pt x="154940" y="6350"/>
                    </a:cubicBezTo>
                    <a:cubicBezTo>
                      <a:pt x="180340" y="11430"/>
                      <a:pt x="198120" y="19050"/>
                      <a:pt x="223520" y="48260"/>
                    </a:cubicBezTo>
                    <a:cubicBezTo>
                      <a:pt x="295910" y="134620"/>
                      <a:pt x="471170" y="584200"/>
                      <a:pt x="495300" y="707390"/>
                    </a:cubicBezTo>
                    <a:cubicBezTo>
                      <a:pt x="504190" y="753110"/>
                      <a:pt x="504190" y="777240"/>
                      <a:pt x="495300" y="803910"/>
                    </a:cubicBezTo>
                    <a:cubicBezTo>
                      <a:pt x="488950" y="826770"/>
                      <a:pt x="474980" y="844550"/>
                      <a:pt x="458470" y="858520"/>
                    </a:cubicBezTo>
                    <a:cubicBezTo>
                      <a:pt x="443230" y="872490"/>
                      <a:pt x="422910" y="885190"/>
                      <a:pt x="400050" y="889000"/>
                    </a:cubicBezTo>
                    <a:cubicBezTo>
                      <a:pt x="373380" y="894080"/>
                      <a:pt x="331470" y="891540"/>
                      <a:pt x="303530" y="877570"/>
                    </a:cubicBezTo>
                    <a:cubicBezTo>
                      <a:pt x="276860" y="863600"/>
                      <a:pt x="240030" y="805180"/>
                      <a:pt x="240030" y="805180"/>
                    </a:cubicBezTo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2760154" y="1175824"/>
              <a:ext cx="2612562" cy="933612"/>
              <a:chOff x="0" y="0"/>
              <a:chExt cx="1103492" cy="394338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103492" cy="394338"/>
              </a:xfrm>
              <a:custGeom>
                <a:avLst/>
                <a:gdLst/>
                <a:ahLst/>
                <a:cxnLst/>
                <a:rect l="l" t="t" r="r" b="b"/>
                <a:pathLst>
                  <a:path w="1103492" h="394338">
                    <a:moveTo>
                      <a:pt x="68449" y="0"/>
                    </a:moveTo>
                    <a:lnTo>
                      <a:pt x="1035043" y="0"/>
                    </a:lnTo>
                    <a:cubicBezTo>
                      <a:pt x="1053197" y="0"/>
                      <a:pt x="1070607" y="7212"/>
                      <a:pt x="1083444" y="20048"/>
                    </a:cubicBezTo>
                    <a:cubicBezTo>
                      <a:pt x="1096281" y="32885"/>
                      <a:pt x="1103492" y="50295"/>
                      <a:pt x="1103492" y="68449"/>
                    </a:cubicBezTo>
                    <a:lnTo>
                      <a:pt x="1103492" y="325889"/>
                    </a:lnTo>
                    <a:cubicBezTo>
                      <a:pt x="1103492" y="363693"/>
                      <a:pt x="1072847" y="394338"/>
                      <a:pt x="1035043" y="394338"/>
                    </a:cubicBezTo>
                    <a:lnTo>
                      <a:pt x="68449" y="394338"/>
                    </a:lnTo>
                    <a:cubicBezTo>
                      <a:pt x="30646" y="394338"/>
                      <a:pt x="0" y="363693"/>
                      <a:pt x="0" y="325889"/>
                    </a:cubicBezTo>
                    <a:lnTo>
                      <a:pt x="0" y="68449"/>
                    </a:lnTo>
                    <a:cubicBezTo>
                      <a:pt x="0" y="30646"/>
                      <a:pt x="30646" y="0"/>
                      <a:pt x="684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666666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ZA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38100"/>
                <a:ext cx="1103492" cy="432438"/>
              </a:xfrm>
              <a:prstGeom prst="rect">
                <a:avLst/>
              </a:prstGeom>
            </p:spPr>
            <p:txBody>
              <a:bodyPr lIns="44049" tIns="44049" rIns="44049" bIns="44049" rtlCol="0" anchor="ctr"/>
              <a:lstStyle/>
              <a:p>
                <a:pPr algn="ctr">
                  <a:lnSpc>
                    <a:spcPts val="2114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3" name="Group 3"/>
          <p:cNvGrpSpPr/>
          <p:nvPr/>
        </p:nvGrpSpPr>
        <p:grpSpPr>
          <a:xfrm>
            <a:off x="2373423" y="0"/>
            <a:ext cx="5006754" cy="947696"/>
            <a:chOff x="0" y="0"/>
            <a:chExt cx="1963672" cy="3716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63672" cy="409791"/>
            </a:xfrm>
            <a:prstGeom prst="rect">
              <a:avLst/>
            </a:prstGeom>
          </p:spPr>
          <p:txBody>
            <a:bodyPr lIns="46419" tIns="46419" rIns="46419" bIns="46419" rtlCol="0" anchor="ctr"/>
            <a:lstStyle/>
            <a:p>
              <a:pPr algn="ctr">
                <a:lnSpc>
                  <a:spcPts val="222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38063" y="330101"/>
            <a:ext cx="4677474" cy="44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1"/>
              </a:lnSpc>
              <a:spcBef>
                <a:spcPct val="0"/>
              </a:spcBef>
            </a:pPr>
            <a:r>
              <a:rPr lang="en-US" sz="2558">
                <a:solidFill>
                  <a:srgbClr val="FFFFFF"/>
                </a:solidFill>
                <a:latin typeface="Roboto Bold"/>
              </a:rPr>
              <a:t>BUILD YOUR 4-1-1</a:t>
            </a:r>
          </a:p>
        </p:txBody>
      </p:sp>
      <p:sp>
        <p:nvSpPr>
          <p:cNvPr id="7" name="Freeform 7"/>
          <p:cNvSpPr/>
          <p:nvPr/>
        </p:nvSpPr>
        <p:spPr>
          <a:xfrm rot="5400000">
            <a:off x="2298723" y="965726"/>
            <a:ext cx="5156154" cy="5733969"/>
          </a:xfrm>
          <a:custGeom>
            <a:avLst/>
            <a:gdLst/>
            <a:ahLst/>
            <a:cxnLst/>
            <a:rect l="l" t="t" r="r" b="b"/>
            <a:pathLst>
              <a:path w="5156154" h="5733969">
                <a:moveTo>
                  <a:pt x="0" y="0"/>
                </a:moveTo>
                <a:lnTo>
                  <a:pt x="5156154" y="0"/>
                </a:lnTo>
                <a:lnTo>
                  <a:pt x="5156154" y="5733969"/>
                </a:lnTo>
                <a:lnTo>
                  <a:pt x="0" y="57339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441" t="-5562" r="-23080" b="-4767"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7996" y="5121554"/>
            <a:ext cx="1008436" cy="1008436"/>
          </a:xfrm>
          <a:custGeom>
            <a:avLst/>
            <a:gdLst/>
            <a:ahLst/>
            <a:cxnLst/>
            <a:rect l="l" t="t" r="r" b="b"/>
            <a:pathLst>
              <a:path w="1008436" h="1008436">
                <a:moveTo>
                  <a:pt x="0" y="0"/>
                </a:moveTo>
                <a:lnTo>
                  <a:pt x="1008436" y="0"/>
                </a:lnTo>
                <a:lnTo>
                  <a:pt x="1008436" y="1008436"/>
                </a:lnTo>
                <a:lnTo>
                  <a:pt x="0" y="1008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" name="Freeform 3"/>
          <p:cNvSpPr/>
          <p:nvPr/>
        </p:nvSpPr>
        <p:spPr>
          <a:xfrm>
            <a:off x="1647996" y="4139033"/>
            <a:ext cx="1008436" cy="1008436"/>
          </a:xfrm>
          <a:custGeom>
            <a:avLst/>
            <a:gdLst/>
            <a:ahLst/>
            <a:cxnLst/>
            <a:rect l="l" t="t" r="r" b="b"/>
            <a:pathLst>
              <a:path w="1008436" h="1008436">
                <a:moveTo>
                  <a:pt x="0" y="0"/>
                </a:moveTo>
                <a:lnTo>
                  <a:pt x="1008436" y="0"/>
                </a:lnTo>
                <a:lnTo>
                  <a:pt x="1008436" y="1008436"/>
                </a:lnTo>
                <a:lnTo>
                  <a:pt x="0" y="1008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4" name="Freeform 4"/>
          <p:cNvSpPr/>
          <p:nvPr/>
        </p:nvSpPr>
        <p:spPr>
          <a:xfrm>
            <a:off x="3014464" y="5121554"/>
            <a:ext cx="1008436" cy="1008436"/>
          </a:xfrm>
          <a:custGeom>
            <a:avLst/>
            <a:gdLst/>
            <a:ahLst/>
            <a:cxnLst/>
            <a:rect l="l" t="t" r="r" b="b"/>
            <a:pathLst>
              <a:path w="1008436" h="1008436">
                <a:moveTo>
                  <a:pt x="0" y="0"/>
                </a:moveTo>
                <a:lnTo>
                  <a:pt x="1008436" y="0"/>
                </a:lnTo>
                <a:lnTo>
                  <a:pt x="1008436" y="1008436"/>
                </a:lnTo>
                <a:lnTo>
                  <a:pt x="0" y="1008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5" name="Freeform 5"/>
          <p:cNvSpPr/>
          <p:nvPr/>
        </p:nvSpPr>
        <p:spPr>
          <a:xfrm>
            <a:off x="3014464" y="4139033"/>
            <a:ext cx="1008436" cy="1008436"/>
          </a:xfrm>
          <a:custGeom>
            <a:avLst/>
            <a:gdLst/>
            <a:ahLst/>
            <a:cxnLst/>
            <a:rect l="l" t="t" r="r" b="b"/>
            <a:pathLst>
              <a:path w="1008436" h="1008436">
                <a:moveTo>
                  <a:pt x="0" y="0"/>
                </a:moveTo>
                <a:lnTo>
                  <a:pt x="1008436" y="0"/>
                </a:lnTo>
                <a:lnTo>
                  <a:pt x="1008436" y="1008436"/>
                </a:lnTo>
                <a:lnTo>
                  <a:pt x="0" y="1008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6" name="Freeform 6"/>
          <p:cNvSpPr/>
          <p:nvPr/>
        </p:nvSpPr>
        <p:spPr>
          <a:xfrm>
            <a:off x="5519534" y="5121554"/>
            <a:ext cx="1008436" cy="1008436"/>
          </a:xfrm>
          <a:custGeom>
            <a:avLst/>
            <a:gdLst/>
            <a:ahLst/>
            <a:cxnLst/>
            <a:rect l="l" t="t" r="r" b="b"/>
            <a:pathLst>
              <a:path w="1008436" h="1008436">
                <a:moveTo>
                  <a:pt x="0" y="0"/>
                </a:moveTo>
                <a:lnTo>
                  <a:pt x="1008436" y="0"/>
                </a:lnTo>
                <a:lnTo>
                  <a:pt x="1008436" y="1008436"/>
                </a:lnTo>
                <a:lnTo>
                  <a:pt x="0" y="1008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7" name="Freeform 7"/>
          <p:cNvSpPr/>
          <p:nvPr/>
        </p:nvSpPr>
        <p:spPr>
          <a:xfrm>
            <a:off x="5519534" y="4139033"/>
            <a:ext cx="1008436" cy="1008436"/>
          </a:xfrm>
          <a:custGeom>
            <a:avLst/>
            <a:gdLst/>
            <a:ahLst/>
            <a:cxnLst/>
            <a:rect l="l" t="t" r="r" b="b"/>
            <a:pathLst>
              <a:path w="1008436" h="1008436">
                <a:moveTo>
                  <a:pt x="0" y="0"/>
                </a:moveTo>
                <a:lnTo>
                  <a:pt x="1008436" y="0"/>
                </a:lnTo>
                <a:lnTo>
                  <a:pt x="1008436" y="1008436"/>
                </a:lnTo>
                <a:lnTo>
                  <a:pt x="0" y="1008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8" name="Freeform 8"/>
          <p:cNvSpPr/>
          <p:nvPr/>
        </p:nvSpPr>
        <p:spPr>
          <a:xfrm flipH="1">
            <a:off x="7030676" y="3154237"/>
            <a:ext cx="360151" cy="431103"/>
          </a:xfrm>
          <a:custGeom>
            <a:avLst/>
            <a:gdLst/>
            <a:ahLst/>
            <a:cxnLst/>
            <a:rect l="l" t="t" r="r" b="b"/>
            <a:pathLst>
              <a:path w="360151" h="431103">
                <a:moveTo>
                  <a:pt x="360151" y="0"/>
                </a:moveTo>
                <a:lnTo>
                  <a:pt x="0" y="0"/>
                </a:lnTo>
                <a:lnTo>
                  <a:pt x="0" y="431104"/>
                </a:lnTo>
                <a:lnTo>
                  <a:pt x="360151" y="431104"/>
                </a:lnTo>
                <a:lnTo>
                  <a:pt x="36015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9" name="Group 9"/>
          <p:cNvGrpSpPr/>
          <p:nvPr/>
        </p:nvGrpSpPr>
        <p:grpSpPr>
          <a:xfrm rot="5400000">
            <a:off x="3330791" y="4780549"/>
            <a:ext cx="2897748" cy="504718"/>
            <a:chOff x="0" y="0"/>
            <a:chExt cx="1134809" cy="1976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4810" cy="197656"/>
            </a:xfrm>
            <a:custGeom>
              <a:avLst/>
              <a:gdLst/>
              <a:ahLst/>
              <a:cxnLst/>
              <a:rect l="l" t="t" r="r" b="b"/>
              <a:pathLst>
                <a:path w="1134810" h="197656">
                  <a:moveTo>
                    <a:pt x="1134810" y="0"/>
                  </a:moveTo>
                  <a:lnTo>
                    <a:pt x="0" y="0"/>
                  </a:lnTo>
                  <a:lnTo>
                    <a:pt x="101600" y="98828"/>
                  </a:lnTo>
                  <a:lnTo>
                    <a:pt x="0" y="197656"/>
                  </a:lnTo>
                  <a:lnTo>
                    <a:pt x="1134810" y="197656"/>
                  </a:lnTo>
                  <a:lnTo>
                    <a:pt x="1033210" y="98828"/>
                  </a:lnTo>
                  <a:lnTo>
                    <a:pt x="1134810" y="0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8900" y="-28575"/>
              <a:ext cx="957009" cy="226231"/>
            </a:xfrm>
            <a:prstGeom prst="rect">
              <a:avLst/>
            </a:prstGeom>
          </p:spPr>
          <p:txBody>
            <a:bodyPr lIns="46488" tIns="46488" rIns="46488" bIns="46488" rtlCol="0" anchor="ctr"/>
            <a:lstStyle/>
            <a:p>
              <a:pPr algn="ctr">
                <a:lnSpc>
                  <a:spcPts val="1937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75223" y="5565821"/>
            <a:ext cx="716298" cy="37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3"/>
              </a:lnSpc>
              <a:spcBef>
                <a:spcPct val="0"/>
              </a:spcBef>
            </a:pPr>
            <a:r>
              <a:rPr lang="en-US" sz="2181">
                <a:solidFill>
                  <a:srgbClr val="CE011F"/>
                </a:solidFill>
                <a:latin typeface="Roboto Bold"/>
              </a:rPr>
              <a:t>GOAL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3363" y="5432327"/>
            <a:ext cx="1044709" cy="207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3"/>
              </a:lnSpc>
              <a:spcBef>
                <a:spcPct val="0"/>
              </a:spcBef>
            </a:pPr>
            <a:r>
              <a:rPr lang="en-US" sz="1188">
                <a:solidFill>
                  <a:srgbClr val="666666"/>
                </a:solidFill>
                <a:latin typeface="Roboto Bold"/>
              </a:rPr>
              <a:t>THIS MONTH’S</a:t>
            </a:r>
          </a:p>
        </p:txBody>
      </p:sp>
      <p:sp>
        <p:nvSpPr>
          <p:cNvPr id="14" name="Freeform 14"/>
          <p:cNvSpPr/>
          <p:nvPr/>
        </p:nvSpPr>
        <p:spPr>
          <a:xfrm rot="487001">
            <a:off x="7493161" y="4904869"/>
            <a:ext cx="2437913" cy="2561363"/>
          </a:xfrm>
          <a:custGeom>
            <a:avLst/>
            <a:gdLst/>
            <a:ahLst/>
            <a:cxnLst/>
            <a:rect l="l" t="t" r="r" b="b"/>
            <a:pathLst>
              <a:path w="2437913" h="2561363">
                <a:moveTo>
                  <a:pt x="0" y="0"/>
                </a:moveTo>
                <a:lnTo>
                  <a:pt x="2437912" y="0"/>
                </a:lnTo>
                <a:lnTo>
                  <a:pt x="2437912" y="2561363"/>
                </a:lnTo>
                <a:lnTo>
                  <a:pt x="0" y="25613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8748" t="-13751" r="-50632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15" name="Freeform 15"/>
          <p:cNvSpPr/>
          <p:nvPr/>
        </p:nvSpPr>
        <p:spPr>
          <a:xfrm rot="-1973533">
            <a:off x="-23725" y="5913039"/>
            <a:ext cx="1557697" cy="1871024"/>
          </a:xfrm>
          <a:custGeom>
            <a:avLst/>
            <a:gdLst/>
            <a:ahLst/>
            <a:cxnLst/>
            <a:rect l="l" t="t" r="r" b="b"/>
            <a:pathLst>
              <a:path w="1557697" h="1871024">
                <a:moveTo>
                  <a:pt x="0" y="0"/>
                </a:moveTo>
                <a:lnTo>
                  <a:pt x="1557696" y="0"/>
                </a:lnTo>
                <a:lnTo>
                  <a:pt x="1557696" y="1871024"/>
                </a:lnTo>
                <a:lnTo>
                  <a:pt x="0" y="18710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6257" t="-4551" b="-40722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16" name="Freeform 16"/>
          <p:cNvSpPr/>
          <p:nvPr/>
        </p:nvSpPr>
        <p:spPr>
          <a:xfrm>
            <a:off x="-706336" y="851274"/>
            <a:ext cx="11232511" cy="2123087"/>
          </a:xfrm>
          <a:custGeom>
            <a:avLst/>
            <a:gdLst/>
            <a:ahLst/>
            <a:cxnLst/>
            <a:rect l="l" t="t" r="r" b="b"/>
            <a:pathLst>
              <a:path w="11232511" h="2123087">
                <a:moveTo>
                  <a:pt x="0" y="0"/>
                </a:moveTo>
                <a:lnTo>
                  <a:pt x="11232511" y="0"/>
                </a:lnTo>
                <a:lnTo>
                  <a:pt x="11232511" y="2123088"/>
                </a:lnTo>
                <a:lnTo>
                  <a:pt x="0" y="21230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71" b="-371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17" name="AutoShape 17"/>
          <p:cNvSpPr/>
          <p:nvPr/>
        </p:nvSpPr>
        <p:spPr>
          <a:xfrm>
            <a:off x="2338965" y="1655578"/>
            <a:ext cx="3236288" cy="0"/>
          </a:xfrm>
          <a:prstGeom prst="line">
            <a:avLst/>
          </a:prstGeom>
          <a:ln w="28575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18" name="AutoShape 18"/>
          <p:cNvSpPr/>
          <p:nvPr/>
        </p:nvSpPr>
        <p:spPr>
          <a:xfrm>
            <a:off x="4025337" y="2356652"/>
            <a:ext cx="3236288" cy="0"/>
          </a:xfrm>
          <a:prstGeom prst="line">
            <a:avLst/>
          </a:prstGeom>
          <a:ln w="28575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19" name="Freeform 19"/>
          <p:cNvSpPr/>
          <p:nvPr/>
        </p:nvSpPr>
        <p:spPr>
          <a:xfrm rot="755751">
            <a:off x="8706253" y="122117"/>
            <a:ext cx="1391009" cy="872858"/>
          </a:xfrm>
          <a:custGeom>
            <a:avLst/>
            <a:gdLst/>
            <a:ahLst/>
            <a:cxnLst/>
            <a:rect l="l" t="t" r="r" b="b"/>
            <a:pathLst>
              <a:path w="1391009" h="872858">
                <a:moveTo>
                  <a:pt x="0" y="0"/>
                </a:moveTo>
                <a:lnTo>
                  <a:pt x="1391009" y="0"/>
                </a:lnTo>
                <a:lnTo>
                  <a:pt x="1391009" y="872858"/>
                </a:lnTo>
                <a:lnTo>
                  <a:pt x="0" y="8728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20" name="Freeform 20"/>
          <p:cNvSpPr/>
          <p:nvPr/>
        </p:nvSpPr>
        <p:spPr>
          <a:xfrm>
            <a:off x="164316" y="46839"/>
            <a:ext cx="1622407" cy="997780"/>
          </a:xfrm>
          <a:custGeom>
            <a:avLst/>
            <a:gdLst/>
            <a:ahLst/>
            <a:cxnLst/>
            <a:rect l="l" t="t" r="r" b="b"/>
            <a:pathLst>
              <a:path w="1622407" h="997780">
                <a:moveTo>
                  <a:pt x="0" y="0"/>
                </a:moveTo>
                <a:lnTo>
                  <a:pt x="1622407" y="0"/>
                </a:lnTo>
                <a:lnTo>
                  <a:pt x="1622407" y="997780"/>
                </a:lnTo>
                <a:lnTo>
                  <a:pt x="0" y="9977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21" name="Group 21"/>
          <p:cNvGrpSpPr/>
          <p:nvPr/>
        </p:nvGrpSpPr>
        <p:grpSpPr>
          <a:xfrm>
            <a:off x="1965392" y="0"/>
            <a:ext cx="5806235" cy="995955"/>
            <a:chOff x="0" y="0"/>
            <a:chExt cx="2273824" cy="39003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273824" cy="390034"/>
            </a:xfrm>
            <a:custGeom>
              <a:avLst/>
              <a:gdLst/>
              <a:ahLst/>
              <a:cxnLst/>
              <a:rect l="l" t="t" r="r" b="b"/>
              <a:pathLst>
                <a:path w="2273824" h="390034">
                  <a:moveTo>
                    <a:pt x="0" y="0"/>
                  </a:moveTo>
                  <a:lnTo>
                    <a:pt x="2273824" y="0"/>
                  </a:lnTo>
                  <a:lnTo>
                    <a:pt x="2273824" y="390034"/>
                  </a:lnTo>
                  <a:lnTo>
                    <a:pt x="0" y="390034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2273824" cy="418608"/>
            </a:xfrm>
            <a:prstGeom prst="rect">
              <a:avLst/>
            </a:prstGeom>
          </p:spPr>
          <p:txBody>
            <a:bodyPr lIns="46488" tIns="46488" rIns="46488" bIns="46488" rtlCol="0" anchor="ctr"/>
            <a:lstStyle/>
            <a:p>
              <a:pPr algn="ctr">
                <a:lnSpc>
                  <a:spcPts val="1937"/>
                </a:lnSpc>
              </a:pPr>
              <a:endParaRPr/>
            </a:p>
          </p:txBody>
        </p:sp>
      </p:grpSp>
      <p:sp>
        <p:nvSpPr>
          <p:cNvPr id="24" name="AutoShape 24"/>
          <p:cNvSpPr/>
          <p:nvPr/>
        </p:nvSpPr>
        <p:spPr>
          <a:xfrm>
            <a:off x="6893972" y="4146145"/>
            <a:ext cx="1402140" cy="0"/>
          </a:xfrm>
          <a:prstGeom prst="line">
            <a:avLst/>
          </a:prstGeom>
          <a:ln w="1905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25" name="AutoShape 25"/>
          <p:cNvSpPr/>
          <p:nvPr/>
        </p:nvSpPr>
        <p:spPr>
          <a:xfrm>
            <a:off x="6893827" y="5126132"/>
            <a:ext cx="1402140" cy="0"/>
          </a:xfrm>
          <a:prstGeom prst="line">
            <a:avLst/>
          </a:prstGeom>
          <a:ln w="1905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26" name="AutoShape 26"/>
          <p:cNvSpPr/>
          <p:nvPr/>
        </p:nvSpPr>
        <p:spPr>
          <a:xfrm>
            <a:off x="6893683" y="6106120"/>
            <a:ext cx="1402140" cy="0"/>
          </a:xfrm>
          <a:prstGeom prst="line">
            <a:avLst/>
          </a:prstGeom>
          <a:ln w="1905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27" name="AutoShape 27"/>
          <p:cNvSpPr/>
          <p:nvPr/>
        </p:nvSpPr>
        <p:spPr>
          <a:xfrm flipH="1">
            <a:off x="6906044" y="4133131"/>
            <a:ext cx="2189" cy="1975265"/>
          </a:xfrm>
          <a:prstGeom prst="line">
            <a:avLst/>
          </a:prstGeom>
          <a:ln w="1905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28" name="AutoShape 28"/>
          <p:cNvSpPr/>
          <p:nvPr/>
        </p:nvSpPr>
        <p:spPr>
          <a:xfrm flipH="1">
            <a:off x="8281025" y="4133131"/>
            <a:ext cx="14798" cy="1977011"/>
          </a:xfrm>
          <a:prstGeom prst="line">
            <a:avLst/>
          </a:prstGeom>
          <a:ln w="19050" cap="flat">
            <a:solidFill>
              <a:srgbClr val="6666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ZA"/>
          </a:p>
        </p:txBody>
      </p:sp>
      <p:sp>
        <p:nvSpPr>
          <p:cNvPr id="29" name="Freeform 29"/>
          <p:cNvSpPr/>
          <p:nvPr/>
        </p:nvSpPr>
        <p:spPr>
          <a:xfrm>
            <a:off x="1780621" y="3126781"/>
            <a:ext cx="360151" cy="431103"/>
          </a:xfrm>
          <a:custGeom>
            <a:avLst/>
            <a:gdLst/>
            <a:ahLst/>
            <a:cxnLst/>
            <a:rect l="l" t="t" r="r" b="b"/>
            <a:pathLst>
              <a:path w="360151" h="431103">
                <a:moveTo>
                  <a:pt x="0" y="0"/>
                </a:moveTo>
                <a:lnTo>
                  <a:pt x="360151" y="0"/>
                </a:lnTo>
                <a:lnTo>
                  <a:pt x="360151" y="431103"/>
                </a:lnTo>
                <a:lnTo>
                  <a:pt x="0" y="431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0" name="Freeform 30"/>
          <p:cNvSpPr/>
          <p:nvPr/>
        </p:nvSpPr>
        <p:spPr>
          <a:xfrm>
            <a:off x="4188400" y="6619325"/>
            <a:ext cx="1182532" cy="271280"/>
          </a:xfrm>
          <a:custGeom>
            <a:avLst/>
            <a:gdLst/>
            <a:ahLst/>
            <a:cxnLst/>
            <a:rect l="l" t="t" r="r" b="b"/>
            <a:pathLst>
              <a:path w="1182532" h="271280">
                <a:moveTo>
                  <a:pt x="0" y="0"/>
                </a:moveTo>
                <a:lnTo>
                  <a:pt x="1182531" y="0"/>
                </a:lnTo>
                <a:lnTo>
                  <a:pt x="1182531" y="271280"/>
                </a:lnTo>
                <a:lnTo>
                  <a:pt x="0" y="27128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31" name="TextBox 31"/>
          <p:cNvSpPr txBox="1"/>
          <p:nvPr/>
        </p:nvSpPr>
        <p:spPr>
          <a:xfrm rot="-5400000">
            <a:off x="3798102" y="4851213"/>
            <a:ext cx="1905977" cy="363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8"/>
              </a:lnSpc>
              <a:spcBef>
                <a:spcPct val="0"/>
              </a:spcBef>
            </a:pPr>
            <a:r>
              <a:rPr lang="en-US" sz="2013">
                <a:solidFill>
                  <a:srgbClr val="FFFFFF"/>
                </a:solidFill>
                <a:latin typeface="Roboto Bold"/>
              </a:rPr>
              <a:t>WALL OF VALUE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022534" y="3636355"/>
            <a:ext cx="992297" cy="472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2"/>
              </a:lnSpc>
            </a:pPr>
            <a:r>
              <a:rPr lang="en-US" sz="1792">
                <a:solidFill>
                  <a:srgbClr val="CE011F"/>
                </a:solidFill>
                <a:latin typeface="Roboto Bold"/>
              </a:rPr>
              <a:t>LISTINGS</a:t>
            </a:r>
          </a:p>
          <a:p>
            <a:pPr algn="ctr">
              <a:lnSpc>
                <a:spcPts val="1792"/>
              </a:lnSpc>
            </a:pPr>
            <a:r>
              <a:rPr lang="en-US" sz="1792">
                <a:solidFill>
                  <a:srgbClr val="CE011F"/>
                </a:solidFill>
                <a:latin typeface="Roboto Bold"/>
              </a:rPr>
              <a:t>TAKEN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478113" y="3780039"/>
            <a:ext cx="1091278" cy="315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8"/>
              </a:lnSpc>
              <a:spcBef>
                <a:spcPct val="0"/>
              </a:spcBef>
            </a:pPr>
            <a:r>
              <a:rPr lang="en-US" sz="1792">
                <a:solidFill>
                  <a:srgbClr val="CE011F"/>
                </a:solidFill>
                <a:latin typeface="Roboto Bold"/>
              </a:rPr>
              <a:t>CLOSINGS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210530" y="3793442"/>
            <a:ext cx="781059" cy="315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8"/>
              </a:lnSpc>
              <a:spcBef>
                <a:spcPct val="0"/>
              </a:spcBef>
            </a:pPr>
            <a:r>
              <a:rPr lang="en-US" sz="1792">
                <a:solidFill>
                  <a:srgbClr val="CE011F"/>
                </a:solidFill>
                <a:latin typeface="Roboto Bold"/>
              </a:rPr>
              <a:t>PROFIT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315102" y="3001484"/>
            <a:ext cx="4543815" cy="47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3"/>
              </a:lnSpc>
              <a:spcBef>
                <a:spcPct val="0"/>
              </a:spcBef>
            </a:pPr>
            <a:r>
              <a:rPr lang="en-US" sz="2745">
                <a:solidFill>
                  <a:srgbClr val="666666"/>
                </a:solidFill>
                <a:latin typeface="Roboto Bold"/>
              </a:rPr>
              <a:t>THE FOUR CONVERSATIONS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04551" y="4616493"/>
            <a:ext cx="1057641" cy="37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3"/>
              </a:lnSpc>
              <a:spcBef>
                <a:spcPct val="0"/>
              </a:spcBef>
            </a:pPr>
            <a:r>
              <a:rPr lang="en-US" sz="2181">
                <a:solidFill>
                  <a:srgbClr val="CE011F"/>
                </a:solidFill>
                <a:latin typeface="Roboto Bold"/>
              </a:rPr>
              <a:t>ACTUAL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33363" y="4483000"/>
            <a:ext cx="1044709" cy="207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3"/>
              </a:lnSpc>
              <a:spcBef>
                <a:spcPct val="0"/>
              </a:spcBef>
            </a:pPr>
            <a:r>
              <a:rPr lang="en-US" sz="1188">
                <a:solidFill>
                  <a:srgbClr val="666666"/>
                </a:solidFill>
                <a:latin typeface="Roboto Bold"/>
              </a:rPr>
              <a:t>THIS MONTH’S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37427" y="1331857"/>
            <a:ext cx="1347468" cy="340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4"/>
              </a:lnSpc>
              <a:spcBef>
                <a:spcPct val="0"/>
              </a:spcBef>
            </a:pPr>
            <a:r>
              <a:rPr lang="en-US" sz="1924">
                <a:solidFill>
                  <a:srgbClr val="666666"/>
                </a:solidFill>
                <a:latin typeface="Roboto Bold"/>
              </a:rPr>
              <a:t>My NAME is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663096" y="1331857"/>
            <a:ext cx="603165" cy="340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4"/>
              </a:lnSpc>
              <a:spcBef>
                <a:spcPct val="0"/>
              </a:spcBef>
            </a:pPr>
            <a:r>
              <a:rPr lang="en-US" sz="1924">
                <a:solidFill>
                  <a:srgbClr val="666666"/>
                </a:solidFill>
                <a:latin typeface="Roboto Bold"/>
              </a:rPr>
              <a:t>and I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266261" y="1331857"/>
            <a:ext cx="2361558" cy="340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4"/>
              </a:lnSpc>
              <a:spcBef>
                <a:spcPct val="0"/>
              </a:spcBef>
            </a:pPr>
            <a:r>
              <a:rPr lang="en-US" sz="1924">
                <a:solidFill>
                  <a:srgbClr val="666666"/>
                </a:solidFill>
                <a:latin typeface="Roboto Bold"/>
              </a:rPr>
              <a:t>KNOW MY NUMBERS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173292" y="2032930"/>
            <a:ext cx="1793965" cy="340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4"/>
              </a:lnSpc>
              <a:spcBef>
                <a:spcPct val="0"/>
              </a:spcBef>
            </a:pPr>
            <a:r>
              <a:rPr lang="en-US" sz="1924">
                <a:solidFill>
                  <a:srgbClr val="666666"/>
                </a:solidFill>
                <a:latin typeface="Roboto Bold"/>
              </a:rPr>
              <a:t>for the month of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20388" y="2032930"/>
            <a:ext cx="71566" cy="340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4"/>
              </a:lnSpc>
              <a:spcBef>
                <a:spcPct val="0"/>
              </a:spcBef>
            </a:pPr>
            <a:r>
              <a:rPr lang="en-US" sz="1924">
                <a:solidFill>
                  <a:srgbClr val="666666"/>
                </a:solidFill>
                <a:latin typeface="Roboto Bold"/>
              </a:rPr>
              <a:t>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526267" y="377520"/>
            <a:ext cx="4684484" cy="445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7"/>
              </a:lnSpc>
              <a:spcBef>
                <a:spcPct val="0"/>
              </a:spcBef>
            </a:pPr>
            <a:r>
              <a:rPr lang="en-US" sz="2562">
                <a:solidFill>
                  <a:srgbClr val="FFFFFF"/>
                </a:solidFill>
                <a:latin typeface="Roboto Bold"/>
              </a:rPr>
              <a:t>CGI (Career Growth Initiative)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693706" y="3735549"/>
            <a:ext cx="917016" cy="239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6"/>
              </a:lnSpc>
            </a:pPr>
            <a:r>
              <a:rPr lang="en-US" sz="1792">
                <a:solidFill>
                  <a:srgbClr val="CE011F"/>
                </a:solidFill>
                <a:latin typeface="Roboto Bold"/>
              </a:rPr>
              <a:t>LISTING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622001" y="3980427"/>
            <a:ext cx="1060426" cy="110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8"/>
              </a:lnSpc>
            </a:pPr>
            <a:r>
              <a:rPr lang="en-US" sz="896">
                <a:solidFill>
                  <a:srgbClr val="CE011F"/>
                </a:solidFill>
                <a:latin typeface="Roboto Bold"/>
              </a:rPr>
              <a:t>APPOINTMENTS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3" name="Group 3"/>
          <p:cNvGrpSpPr/>
          <p:nvPr/>
        </p:nvGrpSpPr>
        <p:grpSpPr>
          <a:xfrm>
            <a:off x="2373423" y="0"/>
            <a:ext cx="5006754" cy="947696"/>
            <a:chOff x="0" y="0"/>
            <a:chExt cx="1963672" cy="3716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63672" cy="409791"/>
            </a:xfrm>
            <a:prstGeom prst="rect">
              <a:avLst/>
            </a:prstGeom>
          </p:spPr>
          <p:txBody>
            <a:bodyPr lIns="46419" tIns="46419" rIns="46419" bIns="46419" rtlCol="0" anchor="ctr"/>
            <a:lstStyle/>
            <a:p>
              <a:pPr algn="ctr">
                <a:lnSpc>
                  <a:spcPts val="222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97606" y="1449345"/>
            <a:ext cx="7358389" cy="768595"/>
            <a:chOff x="0" y="0"/>
            <a:chExt cx="2725329" cy="2846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25329" cy="284665"/>
            </a:xfrm>
            <a:custGeom>
              <a:avLst/>
              <a:gdLst/>
              <a:ahLst/>
              <a:cxnLst/>
              <a:rect l="l" t="t" r="r" b="b"/>
              <a:pathLst>
                <a:path w="2725329" h="284665">
                  <a:moveTo>
                    <a:pt x="2522129" y="0"/>
                  </a:moveTo>
                  <a:cubicBezTo>
                    <a:pt x="2634353" y="0"/>
                    <a:pt x="2725329" y="63724"/>
                    <a:pt x="2725329" y="142332"/>
                  </a:cubicBezTo>
                  <a:cubicBezTo>
                    <a:pt x="2725329" y="220941"/>
                    <a:pt x="2634353" y="284665"/>
                    <a:pt x="2522129" y="284665"/>
                  </a:cubicBezTo>
                  <a:lnTo>
                    <a:pt x="203200" y="284665"/>
                  </a:lnTo>
                  <a:cubicBezTo>
                    <a:pt x="90976" y="284665"/>
                    <a:pt x="0" y="220941"/>
                    <a:pt x="0" y="142332"/>
                  </a:cubicBezTo>
                  <a:cubicBezTo>
                    <a:pt x="0" y="6372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725329" cy="3132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38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538063" y="330101"/>
            <a:ext cx="4677474" cy="44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1"/>
              </a:lnSpc>
              <a:spcBef>
                <a:spcPct val="0"/>
              </a:spcBef>
            </a:pPr>
            <a:r>
              <a:rPr lang="en-US" sz="2558">
                <a:solidFill>
                  <a:srgbClr val="FFFFFF"/>
                </a:solidFill>
                <a:latin typeface="Roboto Bold"/>
              </a:rPr>
              <a:t>Daily Accountability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8568" y="1582695"/>
            <a:ext cx="6916464" cy="44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1"/>
              </a:lnSpc>
              <a:spcBef>
                <a:spcPct val="0"/>
              </a:spcBef>
            </a:pPr>
            <a:r>
              <a:rPr lang="en-US" sz="2558">
                <a:solidFill>
                  <a:srgbClr val="B40101"/>
                </a:solidFill>
                <a:latin typeface="Roboto Bold"/>
              </a:rPr>
              <a:t>I am a COMMITED Real Estate Professional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18568" y="2456912"/>
            <a:ext cx="6916464" cy="347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  <a:spcBef>
                <a:spcPct val="0"/>
              </a:spcBef>
            </a:pPr>
            <a:r>
              <a:rPr lang="en-US" sz="2058">
                <a:solidFill>
                  <a:srgbClr val="666666"/>
                </a:solidFill>
                <a:latin typeface="Roboto Bold"/>
              </a:rPr>
              <a:t>10 MEANINGFUL CONVERSATIONS (Call or doorknocking)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18568" y="2884675"/>
            <a:ext cx="6916464" cy="347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  <a:spcBef>
                <a:spcPct val="0"/>
              </a:spcBef>
            </a:pPr>
            <a:r>
              <a:rPr lang="en-US" sz="2058">
                <a:solidFill>
                  <a:srgbClr val="666666"/>
                </a:solidFill>
                <a:latin typeface="Roboto Bold"/>
              </a:rPr>
              <a:t>E-MAILS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18568" y="3356264"/>
            <a:ext cx="6916464" cy="347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  <a:spcBef>
                <a:spcPct val="0"/>
              </a:spcBef>
            </a:pPr>
            <a:r>
              <a:rPr lang="en-US" sz="2058">
                <a:solidFill>
                  <a:srgbClr val="666666"/>
                </a:solidFill>
                <a:latin typeface="Roboto Bold"/>
              </a:rPr>
              <a:t>WHATSAPP MESSAGES/ SMSES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18568" y="3837378"/>
            <a:ext cx="6916464" cy="347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  <a:spcBef>
                <a:spcPct val="0"/>
              </a:spcBef>
            </a:pPr>
            <a:r>
              <a:rPr lang="en-US" sz="2058">
                <a:solidFill>
                  <a:srgbClr val="666666"/>
                </a:solidFill>
                <a:latin typeface="Roboto Bold"/>
              </a:rPr>
              <a:t>ADDED TO DATABASE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18568" y="4347067"/>
            <a:ext cx="6916464" cy="347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  <a:spcBef>
                <a:spcPct val="0"/>
              </a:spcBef>
            </a:pPr>
            <a:r>
              <a:rPr lang="en-US" sz="2058">
                <a:solidFill>
                  <a:srgbClr val="666666"/>
                </a:solidFill>
                <a:latin typeface="Roboto Bold"/>
              </a:rPr>
              <a:t>APPOINTMENTS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18568" y="4847232"/>
            <a:ext cx="6916464" cy="347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  <a:spcBef>
                <a:spcPct val="0"/>
              </a:spcBef>
            </a:pPr>
            <a:r>
              <a:rPr lang="en-US" sz="2058">
                <a:solidFill>
                  <a:srgbClr val="666666"/>
                </a:solidFill>
                <a:latin typeface="Roboto Bold"/>
              </a:rPr>
              <a:t>LISTINGS TAKEN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18568" y="5328346"/>
            <a:ext cx="6916464" cy="347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  <a:spcBef>
                <a:spcPct val="0"/>
              </a:spcBef>
            </a:pPr>
            <a:r>
              <a:rPr lang="en-US" sz="2058">
                <a:solidFill>
                  <a:srgbClr val="666666"/>
                </a:solidFill>
                <a:latin typeface="Roboto Bold"/>
              </a:rPr>
              <a:t>OTPS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597574" y="5876135"/>
            <a:ext cx="8558451" cy="385229"/>
            <a:chOff x="0" y="0"/>
            <a:chExt cx="11411268" cy="513639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57150"/>
              <a:ext cx="5644716" cy="5453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41"/>
                </a:lnSpc>
                <a:spcBef>
                  <a:spcPct val="0"/>
                </a:spcBef>
              </a:pPr>
              <a:r>
                <a:rPr lang="en-US" sz="2458">
                  <a:solidFill>
                    <a:srgbClr val="666666"/>
                  </a:solidFill>
                  <a:latin typeface="Roboto Bold"/>
                </a:rPr>
                <a:t>ACCOUNTABILITY PARTNER:</a:t>
              </a:r>
            </a:p>
          </p:txBody>
        </p:sp>
        <p:sp>
          <p:nvSpPr>
            <p:cNvPr id="20" name="AutoShape 20"/>
            <p:cNvSpPr/>
            <p:nvPr/>
          </p:nvSpPr>
          <p:spPr>
            <a:xfrm>
              <a:off x="5644716" y="462839"/>
              <a:ext cx="5766441" cy="25400"/>
            </a:xfrm>
            <a:prstGeom prst="line">
              <a:avLst/>
            </a:prstGeom>
            <a:ln w="50800" cap="flat">
              <a:solidFill>
                <a:srgbClr val="666666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ZA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30693" y="6774875"/>
            <a:ext cx="1292214" cy="296442"/>
          </a:xfrm>
          <a:custGeom>
            <a:avLst/>
            <a:gdLst/>
            <a:ahLst/>
            <a:cxnLst/>
            <a:rect l="l" t="t" r="r" b="b"/>
            <a:pathLst>
              <a:path w="1292214" h="296442">
                <a:moveTo>
                  <a:pt x="0" y="0"/>
                </a:moveTo>
                <a:lnTo>
                  <a:pt x="1292214" y="0"/>
                </a:lnTo>
                <a:lnTo>
                  <a:pt x="1292214" y="296441"/>
                </a:lnTo>
                <a:lnTo>
                  <a:pt x="0" y="296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ZA"/>
          </a:p>
        </p:txBody>
      </p:sp>
      <p:grpSp>
        <p:nvGrpSpPr>
          <p:cNvPr id="3" name="Group 3"/>
          <p:cNvGrpSpPr/>
          <p:nvPr/>
        </p:nvGrpSpPr>
        <p:grpSpPr>
          <a:xfrm>
            <a:off x="2373423" y="0"/>
            <a:ext cx="5006754" cy="947696"/>
            <a:chOff x="0" y="0"/>
            <a:chExt cx="1963672" cy="3716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3672" cy="371691"/>
            </a:xfrm>
            <a:custGeom>
              <a:avLst/>
              <a:gdLst/>
              <a:ahLst/>
              <a:cxnLst/>
              <a:rect l="l" t="t" r="r" b="b"/>
              <a:pathLst>
                <a:path w="1963672" h="371691">
                  <a:moveTo>
                    <a:pt x="0" y="0"/>
                  </a:moveTo>
                  <a:lnTo>
                    <a:pt x="1963672" y="0"/>
                  </a:lnTo>
                  <a:lnTo>
                    <a:pt x="1963672" y="371691"/>
                  </a:lnTo>
                  <a:lnTo>
                    <a:pt x="0" y="371691"/>
                  </a:lnTo>
                  <a:close/>
                </a:path>
              </a:pathLst>
            </a:custGeom>
            <a:solidFill>
              <a:srgbClr val="CE011F"/>
            </a:solidFill>
          </p:spPr>
          <p:txBody>
            <a:bodyPr/>
            <a:lstStyle/>
            <a:p>
              <a:endParaRPr lang="en-Z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63672" cy="409791"/>
            </a:xfrm>
            <a:prstGeom prst="rect">
              <a:avLst/>
            </a:prstGeom>
          </p:spPr>
          <p:txBody>
            <a:bodyPr lIns="46419" tIns="46419" rIns="46419" bIns="46419" rtlCol="0" anchor="ctr"/>
            <a:lstStyle/>
            <a:p>
              <a:pPr algn="ctr">
                <a:lnSpc>
                  <a:spcPts val="222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38063" y="330101"/>
            <a:ext cx="4677474" cy="44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1"/>
              </a:lnSpc>
              <a:spcBef>
                <a:spcPct val="0"/>
              </a:spcBef>
            </a:pPr>
            <a:r>
              <a:rPr lang="en-US" sz="2558">
                <a:solidFill>
                  <a:srgbClr val="FFFFFF"/>
                </a:solidFill>
                <a:latin typeface="Roboto Bold"/>
              </a:rPr>
              <a:t>Recommended Reading</a:t>
            </a:r>
          </a:p>
        </p:txBody>
      </p:sp>
      <p:sp>
        <p:nvSpPr>
          <p:cNvPr id="7" name="Freeform 7"/>
          <p:cNvSpPr/>
          <p:nvPr/>
        </p:nvSpPr>
        <p:spPr>
          <a:xfrm rot="5400000">
            <a:off x="3059832" y="1222534"/>
            <a:ext cx="3633936" cy="3868356"/>
          </a:xfrm>
          <a:custGeom>
            <a:avLst/>
            <a:gdLst/>
            <a:ahLst/>
            <a:cxnLst/>
            <a:rect l="l" t="t" r="r" b="b"/>
            <a:pathLst>
              <a:path w="3633936" h="3868356">
                <a:moveTo>
                  <a:pt x="0" y="0"/>
                </a:moveTo>
                <a:lnTo>
                  <a:pt x="3633936" y="0"/>
                </a:lnTo>
                <a:lnTo>
                  <a:pt x="3633936" y="3868356"/>
                </a:lnTo>
                <a:lnTo>
                  <a:pt x="0" y="3868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183" t="-12604" r="-70029" b="-20384"/>
            </a:stretch>
          </a:blipFill>
        </p:spPr>
        <p:txBody>
          <a:bodyPr/>
          <a:lstStyle/>
          <a:p>
            <a:endParaRPr lang="en-ZA"/>
          </a:p>
        </p:txBody>
      </p:sp>
      <p:sp>
        <p:nvSpPr>
          <p:cNvPr id="8" name="Freeform 8"/>
          <p:cNvSpPr/>
          <p:nvPr/>
        </p:nvSpPr>
        <p:spPr>
          <a:xfrm rot="5400000">
            <a:off x="4115034" y="3572940"/>
            <a:ext cx="1523532" cy="4096241"/>
          </a:xfrm>
          <a:custGeom>
            <a:avLst/>
            <a:gdLst/>
            <a:ahLst/>
            <a:cxnLst/>
            <a:rect l="l" t="t" r="r" b="b"/>
            <a:pathLst>
              <a:path w="1523532" h="4096241">
                <a:moveTo>
                  <a:pt x="0" y="0"/>
                </a:moveTo>
                <a:lnTo>
                  <a:pt x="1523532" y="0"/>
                </a:lnTo>
                <a:lnTo>
                  <a:pt x="1523532" y="4096241"/>
                </a:lnTo>
                <a:lnTo>
                  <a:pt x="0" y="40962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3813" t="-3218" r="-38670"/>
            </a:stretch>
          </a:blipFill>
        </p:spPr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330</Words>
  <Application>Microsoft Office PowerPoint</Application>
  <PresentationFormat>Custom</PresentationFormat>
  <Paragraphs>126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Poppins Bold Italics</vt:lpstr>
      <vt:lpstr>Heading Now 61-68</vt:lpstr>
      <vt:lpstr>Roboto Bold</vt:lpstr>
      <vt:lpstr>Arial</vt:lpstr>
      <vt:lpstr>Calibri</vt:lpstr>
      <vt:lpstr>Poppins Bold</vt:lpstr>
      <vt:lpstr>Poppins Ultra-Bold Italics</vt:lpstr>
      <vt:lpstr>Roboto Bold Italics</vt:lpstr>
      <vt:lpstr>Norwester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HalftimeHustlePowerpoint2024_27Jun</dc:title>
  <dc:creator>Albert Kotze</dc:creator>
  <cp:lastModifiedBy>Albert Kotze</cp:lastModifiedBy>
  <cp:revision>1</cp:revision>
  <dcterms:created xsi:type="dcterms:W3CDTF">2006-08-16T00:00:00Z</dcterms:created>
  <dcterms:modified xsi:type="dcterms:W3CDTF">2024-06-28T07:01:26Z</dcterms:modified>
  <dc:identifier>DAGJXECPsWo</dc:identifier>
</cp:coreProperties>
</file>